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9" r:id="rId5"/>
    <p:sldId id="258" r:id="rId6"/>
    <p:sldId id="260" r:id="rId7"/>
    <p:sldId id="261" r:id="rId8"/>
    <p:sldId id="262" r:id="rId9"/>
    <p:sldId id="263" r:id="rId10"/>
    <p:sldId id="264" r:id="rId11"/>
    <p:sldId id="265" r:id="rId12"/>
    <p:sldId id="266" r:id="rId1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30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86" indent="0" algn="ctr">
              <a:buNone/>
              <a:defRPr sz="1500"/>
            </a:lvl2pPr>
            <a:lvl3pPr marL="685772" indent="0" algn="ctr">
              <a:buNone/>
              <a:defRPr sz="1350"/>
            </a:lvl3pPr>
            <a:lvl4pPr marL="1028657" indent="0" algn="ctr">
              <a:buNone/>
              <a:defRPr sz="1200"/>
            </a:lvl4pPr>
            <a:lvl5pPr marL="1371543" indent="0" algn="ctr">
              <a:buNone/>
              <a:defRPr sz="1200"/>
            </a:lvl5pPr>
            <a:lvl6pPr marL="1714428" indent="0" algn="ctr">
              <a:buNone/>
              <a:defRPr sz="1200"/>
            </a:lvl6pPr>
            <a:lvl7pPr marL="2057314" indent="0" algn="ctr">
              <a:buNone/>
              <a:defRPr sz="1200"/>
            </a:lvl7pPr>
            <a:lvl8pPr marL="2400199" indent="0" algn="ctr">
              <a:buNone/>
              <a:defRPr sz="1200"/>
            </a:lvl8pPr>
            <a:lvl9pPr marL="2743085"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400148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155684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226499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265520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86" indent="0">
              <a:buNone/>
              <a:defRPr sz="1500">
                <a:solidFill>
                  <a:schemeClr val="tx1">
                    <a:tint val="75000"/>
                  </a:schemeClr>
                </a:solidFill>
              </a:defRPr>
            </a:lvl2pPr>
            <a:lvl3pPr marL="685772" indent="0">
              <a:buNone/>
              <a:defRPr sz="1350">
                <a:solidFill>
                  <a:schemeClr val="tx1">
                    <a:tint val="75000"/>
                  </a:schemeClr>
                </a:solidFill>
              </a:defRPr>
            </a:lvl3pPr>
            <a:lvl4pPr marL="1028657" indent="0">
              <a:buNone/>
              <a:defRPr sz="1200">
                <a:solidFill>
                  <a:schemeClr val="tx1">
                    <a:tint val="75000"/>
                  </a:schemeClr>
                </a:solidFill>
              </a:defRPr>
            </a:lvl4pPr>
            <a:lvl5pPr marL="1371543" indent="0">
              <a:buNone/>
              <a:defRPr sz="1200">
                <a:solidFill>
                  <a:schemeClr val="tx1">
                    <a:tint val="75000"/>
                  </a:schemeClr>
                </a:solidFill>
              </a:defRPr>
            </a:lvl5pPr>
            <a:lvl6pPr marL="1714428" indent="0">
              <a:buNone/>
              <a:defRPr sz="1200">
                <a:solidFill>
                  <a:schemeClr val="tx1">
                    <a:tint val="75000"/>
                  </a:schemeClr>
                </a:solidFill>
              </a:defRPr>
            </a:lvl6pPr>
            <a:lvl7pPr marL="2057314" indent="0">
              <a:buNone/>
              <a:defRPr sz="1200">
                <a:solidFill>
                  <a:schemeClr val="tx1">
                    <a:tint val="75000"/>
                  </a:schemeClr>
                </a:solidFill>
              </a:defRPr>
            </a:lvl7pPr>
            <a:lvl8pPr marL="2400199" indent="0">
              <a:buNone/>
              <a:defRPr sz="1200">
                <a:solidFill>
                  <a:schemeClr val="tx1">
                    <a:tint val="75000"/>
                  </a:schemeClr>
                </a:solidFill>
              </a:defRPr>
            </a:lvl8pPr>
            <a:lvl9pPr marL="2743085"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2878101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372737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86" indent="0">
              <a:buNone/>
              <a:defRPr sz="1500" b="1"/>
            </a:lvl2pPr>
            <a:lvl3pPr marL="685772" indent="0">
              <a:buNone/>
              <a:defRPr sz="1350"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199" indent="0">
              <a:buNone/>
              <a:defRPr sz="1200" b="1"/>
            </a:lvl8pPr>
            <a:lvl9pPr marL="2743085"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2" y="3618443"/>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86" indent="0">
              <a:buNone/>
              <a:defRPr sz="1500" b="1"/>
            </a:lvl2pPr>
            <a:lvl3pPr marL="685772" indent="0">
              <a:buNone/>
              <a:defRPr sz="1350"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199" indent="0">
              <a:buNone/>
              <a:defRPr sz="1200" b="1"/>
            </a:lvl8pPr>
            <a:lvl9pPr marL="2743085"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618443"/>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359308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111504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89402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2"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199" indent="0">
              <a:buNone/>
              <a:defRPr sz="750"/>
            </a:lvl8pPr>
            <a:lvl9pPr marL="2743085"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57971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0"/>
            </a:lvl1pPr>
            <a:lvl2pPr marL="342886" indent="0">
              <a:buNone/>
              <a:defRPr sz="2100"/>
            </a:lvl2pPr>
            <a:lvl3pPr marL="685772" indent="0">
              <a:buNone/>
              <a:defRPr sz="1800"/>
            </a:lvl3pPr>
            <a:lvl4pPr marL="1028657" indent="0">
              <a:buNone/>
              <a:defRPr sz="1500"/>
            </a:lvl4pPr>
            <a:lvl5pPr marL="1371543" indent="0">
              <a:buNone/>
              <a:defRPr sz="1500"/>
            </a:lvl5pPr>
            <a:lvl6pPr marL="1714428" indent="0">
              <a:buNone/>
              <a:defRPr sz="1500"/>
            </a:lvl6pPr>
            <a:lvl7pPr marL="2057314" indent="0">
              <a:buNone/>
              <a:defRPr sz="1500"/>
            </a:lvl7pPr>
            <a:lvl8pPr marL="2400199" indent="0">
              <a:buNone/>
              <a:defRPr sz="1500"/>
            </a:lvl8pPr>
            <a:lvl9pPr marL="2743085"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2"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199" indent="0">
              <a:buNone/>
              <a:defRPr sz="750"/>
            </a:lvl8pPr>
            <a:lvl9pPr marL="2743085"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14F17-2082-4B32-8A55-34F7F5AE5CA9}" type="datetimeFigureOut">
              <a:rPr lang="en-GB" smtClean="0"/>
              <a:t>20/07/2021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ADC995-9737-4E9E-AF56-D8D4ACCBB339}" type="slidenum">
              <a:rPr lang="en-GB" smtClean="0"/>
              <a:t>‹#›</a:t>
            </a:fld>
            <a:endParaRPr lang="en-GB" dirty="0"/>
          </a:p>
        </p:txBody>
      </p:sp>
    </p:spTree>
    <p:extLst>
      <p:ext uri="{BB962C8B-B14F-4D97-AF65-F5344CB8AC3E}">
        <p14:creationId xmlns:p14="http://schemas.microsoft.com/office/powerpoint/2010/main" val="289122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4114F17-2082-4B32-8A55-34F7F5AE5CA9}" type="datetimeFigureOut">
              <a:rPr lang="en-GB" smtClean="0"/>
              <a:t>20/07/2021</a:t>
            </a:fld>
            <a:endParaRPr lang="en-GB" dirty="0"/>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CADC995-9737-4E9E-AF56-D8D4ACCBB339}" type="slidenum">
              <a:rPr lang="en-GB" smtClean="0"/>
              <a:t>‹#›</a:t>
            </a:fld>
            <a:endParaRPr lang="en-GB" dirty="0"/>
          </a:p>
        </p:txBody>
      </p:sp>
    </p:spTree>
    <p:extLst>
      <p:ext uri="{BB962C8B-B14F-4D97-AF65-F5344CB8AC3E}">
        <p14:creationId xmlns:p14="http://schemas.microsoft.com/office/powerpoint/2010/main" val="4112627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72"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2"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8" indent="-171443" algn="l" defTabSz="685772"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14" indent="-171443" algn="l" defTabSz="685772"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00"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85"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71"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57"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43"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28"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72" rtl="0" eaLnBrk="1" latinLnBrk="0" hangingPunct="1">
        <a:defRPr sz="1350" kern="1200">
          <a:solidFill>
            <a:schemeClr val="tx1"/>
          </a:solidFill>
          <a:latin typeface="+mn-lt"/>
          <a:ea typeface="+mn-ea"/>
          <a:cs typeface="+mn-cs"/>
        </a:defRPr>
      </a:lvl1pPr>
      <a:lvl2pPr marL="342886" algn="l" defTabSz="685772" rtl="0" eaLnBrk="1" latinLnBrk="0" hangingPunct="1">
        <a:defRPr sz="1350" kern="1200">
          <a:solidFill>
            <a:schemeClr val="tx1"/>
          </a:solidFill>
          <a:latin typeface="+mn-lt"/>
          <a:ea typeface="+mn-ea"/>
          <a:cs typeface="+mn-cs"/>
        </a:defRPr>
      </a:lvl2pPr>
      <a:lvl3pPr marL="685772" algn="l" defTabSz="685772" rtl="0" eaLnBrk="1" latinLnBrk="0" hangingPunct="1">
        <a:defRPr sz="1350" kern="1200">
          <a:solidFill>
            <a:schemeClr val="tx1"/>
          </a:solidFill>
          <a:latin typeface="+mn-lt"/>
          <a:ea typeface="+mn-ea"/>
          <a:cs typeface="+mn-cs"/>
        </a:defRPr>
      </a:lvl3pPr>
      <a:lvl4pPr marL="1028657" algn="l" defTabSz="685772" rtl="0" eaLnBrk="1" latinLnBrk="0" hangingPunct="1">
        <a:defRPr sz="1350" kern="1200">
          <a:solidFill>
            <a:schemeClr val="tx1"/>
          </a:solidFill>
          <a:latin typeface="+mn-lt"/>
          <a:ea typeface="+mn-ea"/>
          <a:cs typeface="+mn-cs"/>
        </a:defRPr>
      </a:lvl4pPr>
      <a:lvl5pPr marL="1371543" algn="l" defTabSz="685772" rtl="0" eaLnBrk="1" latinLnBrk="0" hangingPunct="1">
        <a:defRPr sz="1350" kern="1200">
          <a:solidFill>
            <a:schemeClr val="tx1"/>
          </a:solidFill>
          <a:latin typeface="+mn-lt"/>
          <a:ea typeface="+mn-ea"/>
          <a:cs typeface="+mn-cs"/>
        </a:defRPr>
      </a:lvl5pPr>
      <a:lvl6pPr marL="1714428" algn="l" defTabSz="685772" rtl="0" eaLnBrk="1" latinLnBrk="0" hangingPunct="1">
        <a:defRPr sz="1350" kern="1200">
          <a:solidFill>
            <a:schemeClr val="tx1"/>
          </a:solidFill>
          <a:latin typeface="+mn-lt"/>
          <a:ea typeface="+mn-ea"/>
          <a:cs typeface="+mn-cs"/>
        </a:defRPr>
      </a:lvl6pPr>
      <a:lvl7pPr marL="2057314" algn="l" defTabSz="685772" rtl="0" eaLnBrk="1" latinLnBrk="0" hangingPunct="1">
        <a:defRPr sz="1350" kern="1200">
          <a:solidFill>
            <a:schemeClr val="tx1"/>
          </a:solidFill>
          <a:latin typeface="+mn-lt"/>
          <a:ea typeface="+mn-ea"/>
          <a:cs typeface="+mn-cs"/>
        </a:defRPr>
      </a:lvl7pPr>
      <a:lvl8pPr marL="2400199" algn="l" defTabSz="685772" rtl="0" eaLnBrk="1" latinLnBrk="0" hangingPunct="1">
        <a:defRPr sz="1350" kern="1200">
          <a:solidFill>
            <a:schemeClr val="tx1"/>
          </a:solidFill>
          <a:latin typeface="+mn-lt"/>
          <a:ea typeface="+mn-ea"/>
          <a:cs typeface="+mn-cs"/>
        </a:defRPr>
      </a:lvl8pPr>
      <a:lvl9pPr marL="2743085" algn="l" defTabSz="68577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76" y="1202076"/>
            <a:ext cx="5829300" cy="1299331"/>
          </a:xfrm>
        </p:spPr>
        <p:txBody>
          <a:bodyPr/>
          <a:lstStyle/>
          <a:p>
            <a:r>
              <a:rPr lang="en-US" sz="3200" dirty="0"/>
              <a:t>Covid-19 Secure Risk Assessment:</a:t>
            </a:r>
            <a:r>
              <a:rPr lang="en-US" dirty="0" smtClean="0"/>
              <a:t/>
            </a:r>
            <a:br>
              <a:rPr lang="en-US" dirty="0" smtClean="0"/>
            </a:br>
            <a:r>
              <a:rPr lang="en-US" dirty="0" smtClean="0"/>
              <a:t> </a:t>
            </a:r>
            <a:r>
              <a:rPr lang="en-US" sz="3200" dirty="0"/>
              <a:t>Clinical Environment</a:t>
            </a:r>
            <a:endParaRPr lang="en-GB" dirty="0"/>
          </a:p>
        </p:txBody>
      </p:sp>
      <p:sp>
        <p:nvSpPr>
          <p:cNvPr id="3" name="Subtitle 2"/>
          <p:cNvSpPr>
            <a:spLocks noGrp="1"/>
          </p:cNvSpPr>
          <p:nvPr>
            <p:ph type="subTitle" idx="1"/>
          </p:nvPr>
        </p:nvSpPr>
        <p:spPr>
          <a:xfrm>
            <a:off x="531905" y="2635626"/>
            <a:ext cx="5930541" cy="1381570"/>
          </a:xfrm>
        </p:spPr>
        <p:txBody>
          <a:bodyPr>
            <a:normAutofit lnSpcReduction="10000"/>
          </a:bodyPr>
          <a:lstStyle/>
          <a:p>
            <a:r>
              <a:rPr lang="en-US" sz="1200" i="1" dirty="0"/>
              <a:t>An assessment of the clinical environment risk profile based on test clinic data. Please note that Companywide risks are noted at the beginning of this assessment in ‘part one’, with local risks identified by individual Clinics, as appropriate to their size, location, layout and demographic noted in ‘part two’. </a:t>
            </a:r>
          </a:p>
          <a:p>
            <a:r>
              <a:rPr lang="en-US" sz="1200" i="1" dirty="0"/>
              <a:t>The Business will endeavor to update this assessment and any indicated actions in line with Government and Industry guidelines throughout the CV-19 pandemic and it should be classed as a </a:t>
            </a:r>
            <a:r>
              <a:rPr lang="en-US" sz="1200" b="1" i="1" dirty="0"/>
              <a:t>live document and an open stream of dialogue between Staff and the Senior Management Team.</a:t>
            </a:r>
          </a:p>
          <a:p>
            <a:endParaRPr lang="en-GB" sz="1200" b="1" i="1" dirty="0"/>
          </a:p>
        </p:txBody>
      </p:sp>
      <p:pic>
        <p:nvPicPr>
          <p:cNvPr id="4" name="Picture 3"/>
          <p:cNvPicPr>
            <a:picLocks noChangeAspect="1"/>
          </p:cNvPicPr>
          <p:nvPr/>
        </p:nvPicPr>
        <p:blipFill rotWithShape="1">
          <a:blip r:embed="rId2"/>
          <a:srcRect l="5045" t="68228" r="26496" b="6434"/>
          <a:stretch/>
        </p:blipFill>
        <p:spPr>
          <a:xfrm>
            <a:off x="719623" y="354563"/>
            <a:ext cx="5458403" cy="72778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433663347"/>
              </p:ext>
            </p:extLst>
          </p:nvPr>
        </p:nvGraphicFramePr>
        <p:xfrm>
          <a:off x="504076" y="4003813"/>
          <a:ext cx="6072027" cy="2098040"/>
        </p:xfrm>
        <a:graphic>
          <a:graphicData uri="http://schemas.openxmlformats.org/drawingml/2006/table">
            <a:tbl>
              <a:tblPr firstRow="1" bandRow="1">
                <a:tableStyleId>{5940675A-B579-460E-94D1-54222C63F5DA}</a:tableStyleId>
              </a:tblPr>
              <a:tblGrid>
                <a:gridCol w="1977651"/>
                <a:gridCol w="4094376"/>
              </a:tblGrid>
              <a:tr h="357997">
                <a:tc rowSpan="2">
                  <a:txBody>
                    <a:bodyPr/>
                    <a:lstStyle/>
                    <a:p>
                      <a:r>
                        <a:rPr lang="en-US" sz="1100" dirty="0" smtClean="0"/>
                        <a:t>Name and</a:t>
                      </a:r>
                      <a:r>
                        <a:rPr lang="en-US" sz="1100" baseline="0" dirty="0" smtClean="0"/>
                        <a:t> Title of Risk Assessor(s)</a:t>
                      </a:r>
                      <a:endParaRPr lang="en-GB" sz="1100" dirty="0"/>
                    </a:p>
                  </a:txBody>
                  <a:tcPr/>
                </a:tc>
                <a:tc>
                  <a:txBody>
                    <a:bodyPr/>
                    <a:lstStyle/>
                    <a:p>
                      <a:r>
                        <a:rPr lang="en-US" sz="1100" dirty="0" smtClean="0"/>
                        <a:t>Isobel Bates – Head of Group Compliance and Health</a:t>
                      </a:r>
                      <a:r>
                        <a:rPr lang="en-US" sz="1100" baseline="0" dirty="0" smtClean="0"/>
                        <a:t> &amp; Safety Officer</a:t>
                      </a:r>
                      <a:endParaRPr lang="en-GB" sz="1100" dirty="0"/>
                    </a:p>
                  </a:txBody>
                  <a:tcPr/>
                </a:tc>
              </a:tr>
              <a:tr h="370840">
                <a:tc vMerge="1">
                  <a:txBody>
                    <a:bodyPr/>
                    <a:lstStyle/>
                    <a:p>
                      <a:endParaRPr lang="en-GB" sz="1100" dirty="0"/>
                    </a:p>
                  </a:txBody>
                  <a:tcPr/>
                </a:tc>
                <a:tc>
                  <a:txBody>
                    <a:bodyPr/>
                    <a:lstStyle/>
                    <a:p>
                      <a:r>
                        <a:rPr lang="en-US" sz="1100" dirty="0" smtClean="0"/>
                        <a:t>Lisa Mason-Poyner – Group</a:t>
                      </a:r>
                      <a:r>
                        <a:rPr lang="en-US" sz="1100" baseline="0" dirty="0" smtClean="0"/>
                        <a:t> </a:t>
                      </a:r>
                      <a:r>
                        <a:rPr lang="en-US" sz="1100" dirty="0" smtClean="0"/>
                        <a:t>Director</a:t>
                      </a:r>
                      <a:r>
                        <a:rPr lang="en-US" sz="1100" baseline="0" dirty="0" smtClean="0"/>
                        <a:t> of Medical Services</a:t>
                      </a:r>
                      <a:endParaRPr lang="en-GB" sz="1100" dirty="0"/>
                    </a:p>
                  </a:txBody>
                  <a:tcPr/>
                </a:tc>
              </a:tr>
              <a:tr h="597877">
                <a:tc>
                  <a:txBody>
                    <a:bodyPr/>
                    <a:lstStyle/>
                    <a:p>
                      <a:r>
                        <a:rPr lang="en-US" sz="1100" dirty="0" smtClean="0"/>
                        <a:t>Location(s)</a:t>
                      </a:r>
                      <a:r>
                        <a:rPr lang="en-US" sz="1100" baseline="0" dirty="0" smtClean="0"/>
                        <a:t> surveyed as part of ‘part one’ assessment</a:t>
                      </a:r>
                      <a:endParaRPr lang="en-GB"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aseline="0" dirty="0" smtClean="0"/>
                        <a:t>V1.0 - Birmingham Calthorpe Road, Birmingham Harborne Road, Wolverhampton Compton Road.</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aseline="0" dirty="0" smtClean="0"/>
                        <a:t>V2.0 - All clinical sites physically/video audited and results fed back to inform this updated version.</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aseline="0" dirty="0" smtClean="0"/>
                        <a:t>V3.0 – As above</a:t>
                      </a:r>
                    </a:p>
                  </a:txBody>
                  <a:tcPr/>
                </a:tc>
              </a:tr>
              <a:tr h="370840">
                <a:tc>
                  <a:txBody>
                    <a:bodyPr/>
                    <a:lstStyle/>
                    <a:p>
                      <a:r>
                        <a:rPr lang="en-US" sz="1100" dirty="0" smtClean="0"/>
                        <a:t>Version</a:t>
                      </a:r>
                      <a:r>
                        <a:rPr lang="en-US" sz="1100" baseline="0" dirty="0" smtClean="0"/>
                        <a:t> and Date</a:t>
                      </a:r>
                      <a:endParaRPr lang="en-GB" sz="1100" dirty="0"/>
                    </a:p>
                  </a:txBody>
                  <a:tcPr/>
                </a:tc>
                <a:tc>
                  <a:txBody>
                    <a:bodyPr/>
                    <a:lstStyle/>
                    <a:p>
                      <a:r>
                        <a:rPr lang="en-US" sz="1100" dirty="0" smtClean="0"/>
                        <a:t>V3.0 – 16</a:t>
                      </a:r>
                      <a:r>
                        <a:rPr lang="en-US" sz="1100" baseline="30000" dirty="0" smtClean="0"/>
                        <a:t>th</a:t>
                      </a:r>
                      <a:r>
                        <a:rPr lang="en-US" sz="1100" dirty="0" smtClean="0"/>
                        <a:t> July 2021</a:t>
                      </a:r>
                      <a:endParaRPr lang="en-GB" sz="1100" dirty="0"/>
                    </a:p>
                  </a:txBody>
                  <a:tcPr/>
                </a:tc>
              </a:tr>
            </a:tbl>
          </a:graphicData>
        </a:graphic>
      </p:graphicFrame>
      <p:sp>
        <p:nvSpPr>
          <p:cNvPr id="9" name="TextBox 8"/>
          <p:cNvSpPr txBox="1"/>
          <p:nvPr/>
        </p:nvSpPr>
        <p:spPr>
          <a:xfrm>
            <a:off x="504076" y="6175445"/>
            <a:ext cx="6592222" cy="461665"/>
          </a:xfrm>
          <a:prstGeom prst="rect">
            <a:avLst/>
          </a:prstGeom>
          <a:noFill/>
        </p:spPr>
        <p:txBody>
          <a:bodyPr wrap="square" rtlCol="0">
            <a:spAutoFit/>
          </a:bodyPr>
          <a:lstStyle/>
          <a:p>
            <a:r>
              <a:rPr lang="en-US" sz="1400" dirty="0">
                <a:latin typeface="+mj-lt"/>
              </a:rPr>
              <a:t>Method used for rating risk in this assessment:</a:t>
            </a:r>
          </a:p>
          <a:p>
            <a:r>
              <a:rPr lang="en-US" sz="1000" dirty="0">
                <a:latin typeface="+mj-lt"/>
              </a:rPr>
              <a:t>RAG rating = Severity x Likelihood</a:t>
            </a:r>
            <a:endParaRPr lang="en-GB" sz="1000" dirty="0">
              <a:latin typeface="+mj-lt"/>
            </a:endParaRPr>
          </a:p>
        </p:txBody>
      </p:sp>
      <p:graphicFrame>
        <p:nvGraphicFramePr>
          <p:cNvPr id="10" name="Table 9"/>
          <p:cNvGraphicFramePr>
            <a:graphicFrameLocks noGrp="1"/>
          </p:cNvGraphicFramePr>
          <p:nvPr>
            <p:extLst>
              <p:ext uri="{D42A27DB-BD31-4B8C-83A1-F6EECF244321}">
                <p14:modId xmlns:p14="http://schemas.microsoft.com/office/powerpoint/2010/main" val="1926715735"/>
              </p:ext>
            </p:extLst>
          </p:nvPr>
        </p:nvGraphicFramePr>
        <p:xfrm>
          <a:off x="146174" y="6637110"/>
          <a:ext cx="3169520" cy="2545080"/>
        </p:xfrm>
        <a:graphic>
          <a:graphicData uri="http://schemas.openxmlformats.org/drawingml/2006/table">
            <a:tbl>
              <a:tblPr firstRow="1" bandRow="1">
                <a:tableStyleId>{5C22544A-7EE6-4342-B048-85BDC9FD1C3A}</a:tableStyleId>
              </a:tblPr>
              <a:tblGrid>
                <a:gridCol w="372418"/>
                <a:gridCol w="656159"/>
                <a:gridCol w="433705"/>
                <a:gridCol w="670243"/>
                <a:gridCol w="459105"/>
                <a:gridCol w="577890"/>
              </a:tblGrid>
              <a:tr h="243840">
                <a:tc rowSpan="2">
                  <a:txBody>
                    <a:bodyPr/>
                    <a:lstStyle/>
                    <a:p>
                      <a:pPr algn="ct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mj-lt"/>
                        </a:rPr>
                        <a:t>Severity </a:t>
                      </a:r>
                      <a:endParaRPr lang="en-GB" sz="1000" dirty="0" smtClean="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gs>
                        <a:gs pos="35000">
                          <a:srgbClr val="FFFF00"/>
                        </a:gs>
                        <a:gs pos="63000">
                          <a:srgbClr val="FFC000"/>
                        </a:gs>
                        <a:gs pos="100000">
                          <a:srgbClr val="FF0000"/>
                        </a:gs>
                      </a:gsLst>
                      <a:lin ang="0" scaled="1"/>
                      <a:tileRect/>
                    </a:gradFill>
                  </a:tcPr>
                </a:tc>
                <a:tc hMerge="1">
                  <a:txBody>
                    <a:bodyPr/>
                    <a:lstStyle/>
                    <a:p>
                      <a:endParaRPr lang="en-GB"/>
                    </a:p>
                  </a:txBody>
                  <a:tcPr/>
                </a:tc>
                <a:tc hMerge="1">
                  <a:txBody>
                    <a:bodyPr/>
                    <a:lstStyle/>
                    <a:p>
                      <a:endParaRPr lang="en-GB" dirty="0"/>
                    </a:p>
                  </a:txBody>
                  <a:tcPr/>
                </a:tc>
                <a:tc hMerge="1">
                  <a:txBody>
                    <a:bodyPr/>
                    <a:lstStyle/>
                    <a:p>
                      <a:pPr algn="ctr"/>
                      <a:endParaRPr lang="en-GB" dirty="0"/>
                    </a:p>
                  </a:txBody>
                  <a:tcPr>
                    <a:gradFill flip="none" rotWithShape="1">
                      <a:gsLst>
                        <a:gs pos="0">
                          <a:srgbClr val="92D050"/>
                        </a:gs>
                        <a:gs pos="35000">
                          <a:srgbClr val="FFFF00"/>
                        </a:gs>
                        <a:gs pos="63000">
                          <a:srgbClr val="FFC000"/>
                        </a:gs>
                        <a:gs pos="100000">
                          <a:srgbClr val="FF0000"/>
                        </a:gs>
                      </a:gsLst>
                      <a:lin ang="0" scaled="1"/>
                      <a:tileRect/>
                    </a:gradFill>
                  </a:tcPr>
                </a:tc>
                <a:tc hMerge="1">
                  <a:txBody>
                    <a:bodyPr/>
                    <a:lstStyle/>
                    <a:p>
                      <a:pPr algn="ctr"/>
                      <a:endParaRPr lang="en-GB" dirty="0"/>
                    </a:p>
                  </a:txBody>
                  <a:tcPr>
                    <a:gradFill flip="none" rotWithShape="1">
                      <a:gsLst>
                        <a:gs pos="0">
                          <a:srgbClr val="92D050"/>
                        </a:gs>
                        <a:gs pos="35000">
                          <a:srgbClr val="FFFF00"/>
                        </a:gs>
                        <a:gs pos="63000">
                          <a:srgbClr val="FFC000"/>
                        </a:gs>
                        <a:gs pos="100000">
                          <a:srgbClr val="FF0000"/>
                        </a:gs>
                      </a:gsLst>
                      <a:lin ang="0" scaled="1"/>
                      <a:tileRect/>
                    </a:gradFill>
                  </a:tcPr>
                </a:tc>
              </a:tr>
              <a:tr h="396240">
                <a:tc vMerge="1">
                  <a:txBody>
                    <a:bodyPr/>
                    <a:lstStyle/>
                    <a:p>
                      <a:pPr algn="ctr"/>
                      <a:endParaRPr lang="en-GB" dirty="0">
                        <a:solidFill>
                          <a:schemeClr val="bg1"/>
                        </a:solidFill>
                      </a:endParaRPr>
                    </a:p>
                  </a:txBody>
                  <a:tcPr vert="vert270">
                    <a:noFill/>
                  </a:tcPr>
                </a:tc>
                <a:tc>
                  <a:txBody>
                    <a:bodyPr/>
                    <a:lstStyle/>
                    <a:p>
                      <a:pPr algn="ct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smtClean="0">
                          <a:latin typeface="+mj-lt"/>
                        </a:rPr>
                        <a:t>Low</a:t>
                      </a:r>
                      <a:endParaRPr lang="en-GB" sz="1000" dirty="0" smtClean="0">
                        <a:latin typeface="+mj-lt"/>
                      </a:endParaRPr>
                    </a:p>
                    <a:p>
                      <a:pPr algn="l"/>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000" dirty="0" smtClean="0">
                          <a:latin typeface="+mj-lt"/>
                        </a:rPr>
                        <a:t>Medium</a:t>
                      </a: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000" dirty="0" smtClean="0">
                          <a:latin typeface="+mj-lt"/>
                        </a:rPr>
                        <a:t>High</a:t>
                      </a: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000" dirty="0" smtClean="0">
                          <a:latin typeface="+mj-lt"/>
                        </a:rPr>
                        <a:t>Critical</a:t>
                      </a: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row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mj-lt"/>
                        </a:rPr>
                        <a:t>Likelihood</a:t>
                      </a:r>
                      <a:endParaRPr lang="en-GB" sz="1000" dirty="0" smtClean="0">
                        <a:solidFill>
                          <a:schemeClr val="tx1"/>
                        </a:solidFill>
                        <a:latin typeface="+mj-lt"/>
                      </a:endParaRPr>
                    </a:p>
                    <a:p>
                      <a:pPr algn="ctr"/>
                      <a:endParaRPr lang="en-GB" sz="1000" dirty="0">
                        <a:solidFill>
                          <a:schemeClr val="bg1"/>
                        </a:solidFill>
                        <a:latin typeface="+mj-lt"/>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gs>
                        <a:gs pos="35000">
                          <a:srgbClr val="FFFF00"/>
                        </a:gs>
                        <a:gs pos="63000">
                          <a:srgbClr val="FFC000"/>
                        </a:gs>
                        <a:gs pos="100000">
                          <a:srgbClr val="FF0000"/>
                        </a:gs>
                      </a:gsLst>
                      <a:lin ang="5400000" scaled="1"/>
                      <a:tileRect/>
                    </a:gradFill>
                  </a:tcPr>
                </a:tc>
                <a:tc>
                  <a:txBody>
                    <a:bodyPr/>
                    <a:lstStyle/>
                    <a:p>
                      <a:pPr algn="ctr"/>
                      <a:r>
                        <a:rPr lang="en-US" sz="1000" dirty="0" smtClean="0">
                          <a:latin typeface="+mj-lt"/>
                        </a:rPr>
                        <a:t>Very Unlikely</a:t>
                      </a: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370840">
                <a:tc vMerge="1">
                  <a:txBody>
                    <a:bodyPr/>
                    <a:lstStyle/>
                    <a:p>
                      <a:pPr algn="ctr"/>
                      <a:endParaRPr lang="en-GB" dirty="0">
                        <a:solidFill>
                          <a:schemeClr val="bg1"/>
                        </a:solidFill>
                      </a:endParaRPr>
                    </a:p>
                  </a:txBody>
                  <a:tcPr vert="vert270">
                    <a:gradFill flip="none" rotWithShape="1">
                      <a:gsLst>
                        <a:gs pos="0">
                          <a:srgbClr val="92D050"/>
                        </a:gs>
                        <a:gs pos="35000">
                          <a:srgbClr val="FFFF00"/>
                        </a:gs>
                        <a:gs pos="63000">
                          <a:srgbClr val="FFC000"/>
                        </a:gs>
                        <a:gs pos="100000">
                          <a:srgbClr val="FF0000"/>
                        </a:gs>
                      </a:gsLst>
                      <a:lin ang="5400000" scaled="1"/>
                      <a:tileRect/>
                    </a:gradFill>
                  </a:tcPr>
                </a:tc>
                <a:tc>
                  <a:txBody>
                    <a:bodyPr/>
                    <a:lstStyle/>
                    <a:p>
                      <a:pPr algn="ctr"/>
                      <a:r>
                        <a:rPr lang="en-US" sz="1000" dirty="0" smtClean="0">
                          <a:latin typeface="+mj-lt"/>
                        </a:rPr>
                        <a:t>Unlikely</a:t>
                      </a: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370840">
                <a:tc vMerge="1">
                  <a:txBody>
                    <a:bodyPr/>
                    <a:lstStyle/>
                    <a:p>
                      <a:pPr algn="ctr"/>
                      <a:endParaRPr lang="en-GB" dirty="0">
                        <a:solidFill>
                          <a:schemeClr val="bg1"/>
                        </a:solidFill>
                      </a:endParaRPr>
                    </a:p>
                  </a:txBody>
                  <a:tcPr vert="vert270">
                    <a:gradFill flip="none" rotWithShape="1">
                      <a:gsLst>
                        <a:gs pos="0">
                          <a:srgbClr val="92D050"/>
                        </a:gs>
                        <a:gs pos="35000">
                          <a:srgbClr val="FFFF00"/>
                        </a:gs>
                        <a:gs pos="63000">
                          <a:srgbClr val="FFC000"/>
                        </a:gs>
                        <a:gs pos="100000">
                          <a:srgbClr val="FF0000"/>
                        </a:gs>
                      </a:gsLst>
                      <a:lin ang="5400000" scaled="1"/>
                      <a:tileRect/>
                    </a:gradFill>
                  </a:tcPr>
                </a:tc>
                <a:tc>
                  <a:txBody>
                    <a:bodyPr/>
                    <a:lstStyle/>
                    <a:p>
                      <a:pPr algn="ctr"/>
                      <a:r>
                        <a:rPr lang="en-US" sz="1000" dirty="0" smtClean="0">
                          <a:latin typeface="+mj-lt"/>
                        </a:rPr>
                        <a:t>Possible</a:t>
                      </a: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370840">
                <a:tc vMerge="1">
                  <a:txBody>
                    <a:bodyPr/>
                    <a:lstStyle/>
                    <a:p>
                      <a:endParaRPr lang="en-GB" dirty="0"/>
                    </a:p>
                  </a:txBody>
                  <a:tcPr>
                    <a:gradFill flip="none" rotWithShape="1">
                      <a:gsLst>
                        <a:gs pos="0">
                          <a:srgbClr val="92D050"/>
                        </a:gs>
                        <a:gs pos="35000">
                          <a:srgbClr val="FFFF00"/>
                        </a:gs>
                        <a:gs pos="63000">
                          <a:srgbClr val="FFC000"/>
                        </a:gs>
                        <a:gs pos="100000">
                          <a:srgbClr val="FF0000"/>
                        </a:gs>
                      </a:gsLst>
                      <a:lin ang="16200000" scaled="1"/>
                      <a:tileRect/>
                    </a:gradFill>
                  </a:tcPr>
                </a:tc>
                <a:tc>
                  <a:txBody>
                    <a:bodyPr/>
                    <a:lstStyle/>
                    <a:p>
                      <a:pPr algn="ctr"/>
                      <a:r>
                        <a:rPr lang="en-US" sz="1000" dirty="0" smtClean="0">
                          <a:latin typeface="+mj-lt"/>
                        </a:rPr>
                        <a:t>Likely</a:t>
                      </a: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396240">
                <a:tc vMerge="1">
                  <a:txBody>
                    <a:bodyPr/>
                    <a:lstStyle/>
                    <a:p>
                      <a:endParaRPr lang="en-GB" dirty="0"/>
                    </a:p>
                  </a:txBody>
                  <a:tcPr>
                    <a:gradFill flip="none" rotWithShape="1">
                      <a:gsLst>
                        <a:gs pos="0">
                          <a:srgbClr val="92D050"/>
                        </a:gs>
                        <a:gs pos="35000">
                          <a:srgbClr val="FFFF00"/>
                        </a:gs>
                        <a:gs pos="63000">
                          <a:srgbClr val="FFC000"/>
                        </a:gs>
                        <a:gs pos="100000">
                          <a:srgbClr val="FF0000"/>
                        </a:gs>
                      </a:gsLst>
                      <a:lin ang="16200000" scaled="1"/>
                      <a:tileRect/>
                    </a:gradFill>
                  </a:tcPr>
                </a:tc>
                <a:tc>
                  <a:txBody>
                    <a:bodyPr/>
                    <a:lstStyle/>
                    <a:p>
                      <a:pPr algn="ctr"/>
                      <a:r>
                        <a:rPr lang="en-US" sz="1000" dirty="0" smtClean="0">
                          <a:latin typeface="+mj-lt"/>
                        </a:rPr>
                        <a:t>Very Likely</a:t>
                      </a:r>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bl>
          </a:graphicData>
        </a:graphic>
      </p:graphicFrame>
      <p:pic>
        <p:nvPicPr>
          <p:cNvPr id="11" name="Picture 10"/>
          <p:cNvPicPr>
            <a:picLocks noChangeAspect="1"/>
          </p:cNvPicPr>
          <p:nvPr/>
        </p:nvPicPr>
        <p:blipFill>
          <a:blip r:embed="rId3"/>
          <a:stretch>
            <a:fillRect/>
          </a:stretch>
        </p:blipFill>
        <p:spPr>
          <a:xfrm>
            <a:off x="3418727" y="6637110"/>
            <a:ext cx="3319670" cy="2545080"/>
          </a:xfrm>
          <a:prstGeom prst="rect">
            <a:avLst/>
          </a:prstGeom>
          <a:ln>
            <a:solidFill>
              <a:schemeClr val="tx1"/>
            </a:solidFill>
          </a:ln>
        </p:spPr>
      </p:pic>
    </p:spTree>
    <p:extLst>
      <p:ext uri="{BB962C8B-B14F-4D97-AF65-F5344CB8AC3E}">
        <p14:creationId xmlns:p14="http://schemas.microsoft.com/office/powerpoint/2010/main" val="3984066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9140" y="0"/>
            <a:ext cx="5915025" cy="1467853"/>
          </a:xfrm>
        </p:spPr>
        <p:txBody>
          <a:bodyPr/>
          <a:lstStyle/>
          <a:p>
            <a:r>
              <a:rPr lang="en-US" dirty="0" smtClean="0"/>
              <a:t>Part Two Assessment</a:t>
            </a:r>
            <a:br>
              <a:rPr lang="en-US" dirty="0" smtClean="0"/>
            </a:br>
            <a:r>
              <a:rPr lang="en-US" sz="2400" dirty="0"/>
              <a:t>Clinic Led RA</a:t>
            </a:r>
            <a:endParaRPr lang="en-GB" sz="2400"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742152505"/>
              </p:ext>
            </p:extLst>
          </p:nvPr>
        </p:nvGraphicFramePr>
        <p:xfrm>
          <a:off x="247166" y="1467853"/>
          <a:ext cx="6325085" cy="7045960"/>
        </p:xfrm>
        <a:graphic>
          <a:graphicData uri="http://schemas.openxmlformats.org/drawingml/2006/table">
            <a:tbl>
              <a:tblPr firstRow="1" bandRow="1">
                <a:tableStyleId>{5C22544A-7EE6-4342-B048-85BDC9FD1C3A}</a:tableStyleId>
              </a:tblPr>
              <a:tblGrid>
                <a:gridCol w="523418"/>
                <a:gridCol w="1737429"/>
                <a:gridCol w="308977"/>
                <a:gridCol w="3755261"/>
              </a:tblGrid>
              <a:tr h="370840">
                <a:tc>
                  <a:txBody>
                    <a:bodyPr/>
                    <a:lstStyle/>
                    <a:p>
                      <a:pPr algn="just"/>
                      <a:r>
                        <a:rPr lang="en-GB" sz="900" dirty="0" smtClean="0">
                          <a:latin typeface="+mj-lt"/>
                        </a:rPr>
                        <a:t>Who is at risk</a:t>
                      </a:r>
                      <a:endParaRPr lang="en-GB" sz="900" dirty="0">
                        <a:latin typeface="+mj-lt"/>
                      </a:endParaRPr>
                    </a:p>
                  </a:txBody>
                  <a:tcPr marL="45720" marR="45720"/>
                </a:tc>
                <a:tc>
                  <a:txBody>
                    <a:bodyPr/>
                    <a:lstStyle/>
                    <a:p>
                      <a:pPr algn="just"/>
                      <a:r>
                        <a:rPr lang="en-GB" sz="900" dirty="0" smtClean="0">
                          <a:latin typeface="+mj-lt"/>
                        </a:rPr>
                        <a:t>Risk identified</a:t>
                      </a:r>
                      <a:endParaRPr lang="en-GB" sz="900" dirty="0">
                        <a:latin typeface="+mj-lt"/>
                      </a:endParaRPr>
                    </a:p>
                  </a:txBody>
                  <a:tcPr marL="45720" marR="45720"/>
                </a:tc>
                <a:tc>
                  <a:txBody>
                    <a:bodyPr/>
                    <a:lstStyle/>
                    <a:p>
                      <a:pPr algn="just"/>
                      <a:r>
                        <a:rPr lang="en-GB" sz="900" dirty="0" smtClean="0">
                          <a:latin typeface="+mj-lt"/>
                        </a:rPr>
                        <a:t>RAG</a:t>
                      </a:r>
                      <a:r>
                        <a:rPr lang="en-GB" sz="900" baseline="0" dirty="0" smtClean="0">
                          <a:latin typeface="+mj-lt"/>
                        </a:rPr>
                        <a:t> rating</a:t>
                      </a:r>
                      <a:endParaRPr lang="en-GB" sz="900" dirty="0">
                        <a:latin typeface="+mj-lt"/>
                      </a:endParaRPr>
                    </a:p>
                  </a:txBody>
                  <a:tcPr marL="45720" marR="45720" vert="vert270"/>
                </a:tc>
                <a:tc>
                  <a:txBody>
                    <a:bodyPr/>
                    <a:lstStyle/>
                    <a:p>
                      <a:pPr algn="just"/>
                      <a:r>
                        <a:rPr lang="en-GB" sz="900" dirty="0" smtClean="0">
                          <a:latin typeface="+mj-lt"/>
                        </a:rPr>
                        <a:t>Mitigating Actions</a:t>
                      </a:r>
                      <a:endParaRPr lang="en-GB" sz="900" dirty="0">
                        <a:latin typeface="+mj-lt"/>
                      </a:endParaRPr>
                    </a:p>
                  </a:txBody>
                  <a:tcPr marL="45720" marR="45720"/>
                </a:tc>
              </a:tr>
              <a:tr h="370840">
                <a:tc>
                  <a:txBody>
                    <a:bodyPr/>
                    <a:lstStyle/>
                    <a:p>
                      <a:endParaRPr lang="en-GB" sz="900" dirty="0">
                        <a:latin typeface="+mj-lt"/>
                      </a:endParaRPr>
                    </a:p>
                  </a:txBody>
                  <a:tcPr/>
                </a:tc>
                <a:tc>
                  <a:txBody>
                    <a:bodyPr/>
                    <a:lstStyle/>
                    <a:p>
                      <a:pPr algn="just"/>
                      <a:endParaRPr lang="en-GB" sz="900" dirty="0">
                        <a:latin typeface="+mj-lt"/>
                      </a:endParaRPr>
                    </a:p>
                  </a:txBody>
                  <a:tcPr/>
                </a:tc>
                <a:tc>
                  <a:txBody>
                    <a:bodyPr/>
                    <a:lstStyle/>
                    <a:p>
                      <a:pPr algn="just"/>
                      <a:endParaRPr lang="en-GB" sz="900" dirty="0">
                        <a:latin typeface="+mj-lt"/>
                      </a:endParaRPr>
                    </a:p>
                  </a:txBody>
                  <a:tcPr>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GB" sz="900" dirty="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bl>
          </a:graphicData>
        </a:graphic>
      </p:graphicFrame>
    </p:spTree>
    <p:extLst>
      <p:ext uri="{BB962C8B-B14F-4D97-AF65-F5344CB8AC3E}">
        <p14:creationId xmlns:p14="http://schemas.microsoft.com/office/powerpoint/2010/main" val="919757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9140" y="0"/>
            <a:ext cx="5915025" cy="1467853"/>
          </a:xfrm>
        </p:spPr>
        <p:txBody>
          <a:bodyPr/>
          <a:lstStyle/>
          <a:p>
            <a:r>
              <a:rPr lang="en-US" dirty="0" smtClean="0"/>
              <a:t>Part Two Assessment</a:t>
            </a:r>
            <a:br>
              <a:rPr lang="en-US" dirty="0" smtClean="0"/>
            </a:br>
            <a:r>
              <a:rPr lang="en-US" sz="2400" dirty="0"/>
              <a:t>Clinic Led RA</a:t>
            </a:r>
            <a:endParaRPr lang="en-GB" sz="2400"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742152505"/>
              </p:ext>
            </p:extLst>
          </p:nvPr>
        </p:nvGraphicFramePr>
        <p:xfrm>
          <a:off x="247166" y="1467853"/>
          <a:ext cx="6325085" cy="7045960"/>
        </p:xfrm>
        <a:graphic>
          <a:graphicData uri="http://schemas.openxmlformats.org/drawingml/2006/table">
            <a:tbl>
              <a:tblPr firstRow="1" bandRow="1">
                <a:tableStyleId>{5C22544A-7EE6-4342-B048-85BDC9FD1C3A}</a:tableStyleId>
              </a:tblPr>
              <a:tblGrid>
                <a:gridCol w="523418"/>
                <a:gridCol w="1737429"/>
                <a:gridCol w="308977"/>
                <a:gridCol w="3755261"/>
              </a:tblGrid>
              <a:tr h="370840">
                <a:tc>
                  <a:txBody>
                    <a:bodyPr/>
                    <a:lstStyle/>
                    <a:p>
                      <a:pPr algn="just"/>
                      <a:r>
                        <a:rPr lang="en-GB" sz="900" dirty="0" smtClean="0">
                          <a:latin typeface="+mj-lt"/>
                        </a:rPr>
                        <a:t>Who is at risk</a:t>
                      </a:r>
                      <a:endParaRPr lang="en-GB" sz="900" dirty="0">
                        <a:latin typeface="+mj-lt"/>
                      </a:endParaRPr>
                    </a:p>
                  </a:txBody>
                  <a:tcPr marL="45720" marR="45720"/>
                </a:tc>
                <a:tc>
                  <a:txBody>
                    <a:bodyPr/>
                    <a:lstStyle/>
                    <a:p>
                      <a:pPr algn="just"/>
                      <a:r>
                        <a:rPr lang="en-GB" sz="900" dirty="0" smtClean="0">
                          <a:latin typeface="+mj-lt"/>
                        </a:rPr>
                        <a:t>Risk identified</a:t>
                      </a:r>
                      <a:endParaRPr lang="en-GB" sz="900" dirty="0">
                        <a:latin typeface="+mj-lt"/>
                      </a:endParaRPr>
                    </a:p>
                  </a:txBody>
                  <a:tcPr marL="45720" marR="45720"/>
                </a:tc>
                <a:tc>
                  <a:txBody>
                    <a:bodyPr/>
                    <a:lstStyle/>
                    <a:p>
                      <a:pPr algn="just"/>
                      <a:r>
                        <a:rPr lang="en-GB" sz="900" dirty="0" smtClean="0">
                          <a:latin typeface="+mj-lt"/>
                        </a:rPr>
                        <a:t>RAG</a:t>
                      </a:r>
                      <a:r>
                        <a:rPr lang="en-GB" sz="900" baseline="0" dirty="0" smtClean="0">
                          <a:latin typeface="+mj-lt"/>
                        </a:rPr>
                        <a:t> rating</a:t>
                      </a:r>
                      <a:endParaRPr lang="en-GB" sz="900" dirty="0">
                        <a:latin typeface="+mj-lt"/>
                      </a:endParaRPr>
                    </a:p>
                  </a:txBody>
                  <a:tcPr marL="45720" marR="45720" vert="vert270"/>
                </a:tc>
                <a:tc>
                  <a:txBody>
                    <a:bodyPr/>
                    <a:lstStyle/>
                    <a:p>
                      <a:pPr algn="just"/>
                      <a:r>
                        <a:rPr lang="en-GB" sz="900" dirty="0" smtClean="0">
                          <a:latin typeface="+mj-lt"/>
                        </a:rPr>
                        <a:t>Mitigating Actions</a:t>
                      </a:r>
                      <a:endParaRPr lang="en-GB" sz="900" dirty="0">
                        <a:latin typeface="+mj-lt"/>
                      </a:endParaRPr>
                    </a:p>
                  </a:txBody>
                  <a:tcPr marL="45720" marR="45720"/>
                </a:tc>
              </a:tr>
              <a:tr h="370840">
                <a:tc>
                  <a:txBody>
                    <a:bodyPr/>
                    <a:lstStyle/>
                    <a:p>
                      <a:endParaRPr lang="en-GB" sz="900" dirty="0">
                        <a:latin typeface="+mj-lt"/>
                      </a:endParaRPr>
                    </a:p>
                  </a:txBody>
                  <a:tcPr/>
                </a:tc>
                <a:tc>
                  <a:txBody>
                    <a:bodyPr/>
                    <a:lstStyle/>
                    <a:p>
                      <a:pPr algn="just"/>
                      <a:endParaRPr lang="en-GB" sz="900" dirty="0">
                        <a:latin typeface="+mj-lt"/>
                      </a:endParaRPr>
                    </a:p>
                  </a:txBody>
                  <a:tcPr/>
                </a:tc>
                <a:tc>
                  <a:txBody>
                    <a:bodyPr/>
                    <a:lstStyle/>
                    <a:p>
                      <a:pPr algn="just"/>
                      <a:endParaRPr lang="en-GB" sz="900" dirty="0">
                        <a:latin typeface="+mj-lt"/>
                      </a:endParaRPr>
                    </a:p>
                  </a:txBody>
                  <a:tcPr>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GB" sz="900" dirty="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bl>
          </a:graphicData>
        </a:graphic>
      </p:graphicFrame>
    </p:spTree>
    <p:extLst>
      <p:ext uri="{BB962C8B-B14F-4D97-AF65-F5344CB8AC3E}">
        <p14:creationId xmlns:p14="http://schemas.microsoft.com/office/powerpoint/2010/main" val="2036728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9140" y="0"/>
            <a:ext cx="5915025" cy="1467853"/>
          </a:xfrm>
        </p:spPr>
        <p:txBody>
          <a:bodyPr/>
          <a:lstStyle/>
          <a:p>
            <a:r>
              <a:rPr lang="en-US" dirty="0" smtClean="0"/>
              <a:t>Part Two Assessment</a:t>
            </a:r>
            <a:br>
              <a:rPr lang="en-US" dirty="0" smtClean="0"/>
            </a:br>
            <a:r>
              <a:rPr lang="en-US" sz="2400" dirty="0"/>
              <a:t>Clinic Led RA</a:t>
            </a:r>
            <a:endParaRPr lang="en-GB" sz="2400"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742152505"/>
              </p:ext>
            </p:extLst>
          </p:nvPr>
        </p:nvGraphicFramePr>
        <p:xfrm>
          <a:off x="247166" y="1467853"/>
          <a:ext cx="6325085" cy="7045960"/>
        </p:xfrm>
        <a:graphic>
          <a:graphicData uri="http://schemas.openxmlformats.org/drawingml/2006/table">
            <a:tbl>
              <a:tblPr firstRow="1" bandRow="1">
                <a:tableStyleId>{5C22544A-7EE6-4342-B048-85BDC9FD1C3A}</a:tableStyleId>
              </a:tblPr>
              <a:tblGrid>
                <a:gridCol w="523418"/>
                <a:gridCol w="1737429"/>
                <a:gridCol w="308977"/>
                <a:gridCol w="3755261"/>
              </a:tblGrid>
              <a:tr h="370840">
                <a:tc>
                  <a:txBody>
                    <a:bodyPr/>
                    <a:lstStyle/>
                    <a:p>
                      <a:pPr algn="just"/>
                      <a:r>
                        <a:rPr lang="en-GB" sz="900" dirty="0" smtClean="0">
                          <a:latin typeface="+mj-lt"/>
                        </a:rPr>
                        <a:t>Who is at risk</a:t>
                      </a:r>
                      <a:endParaRPr lang="en-GB" sz="900" dirty="0">
                        <a:latin typeface="+mj-lt"/>
                      </a:endParaRPr>
                    </a:p>
                  </a:txBody>
                  <a:tcPr marL="45720" marR="45720"/>
                </a:tc>
                <a:tc>
                  <a:txBody>
                    <a:bodyPr/>
                    <a:lstStyle/>
                    <a:p>
                      <a:pPr algn="just"/>
                      <a:r>
                        <a:rPr lang="en-GB" sz="900" dirty="0" smtClean="0">
                          <a:latin typeface="+mj-lt"/>
                        </a:rPr>
                        <a:t>Risk identified</a:t>
                      </a:r>
                      <a:endParaRPr lang="en-GB" sz="900" dirty="0">
                        <a:latin typeface="+mj-lt"/>
                      </a:endParaRPr>
                    </a:p>
                  </a:txBody>
                  <a:tcPr marL="45720" marR="45720"/>
                </a:tc>
                <a:tc>
                  <a:txBody>
                    <a:bodyPr/>
                    <a:lstStyle/>
                    <a:p>
                      <a:pPr algn="just"/>
                      <a:r>
                        <a:rPr lang="en-GB" sz="900" dirty="0" smtClean="0">
                          <a:latin typeface="+mj-lt"/>
                        </a:rPr>
                        <a:t>RAG</a:t>
                      </a:r>
                      <a:r>
                        <a:rPr lang="en-GB" sz="900" baseline="0" dirty="0" smtClean="0">
                          <a:latin typeface="+mj-lt"/>
                        </a:rPr>
                        <a:t> rating</a:t>
                      </a:r>
                      <a:endParaRPr lang="en-GB" sz="900" dirty="0">
                        <a:latin typeface="+mj-lt"/>
                      </a:endParaRPr>
                    </a:p>
                  </a:txBody>
                  <a:tcPr marL="45720" marR="45720" vert="vert270"/>
                </a:tc>
                <a:tc>
                  <a:txBody>
                    <a:bodyPr/>
                    <a:lstStyle/>
                    <a:p>
                      <a:pPr algn="just"/>
                      <a:r>
                        <a:rPr lang="en-GB" sz="900" dirty="0" smtClean="0">
                          <a:latin typeface="+mj-lt"/>
                        </a:rPr>
                        <a:t>Mitigating Actions</a:t>
                      </a:r>
                      <a:endParaRPr lang="en-GB" sz="900" dirty="0">
                        <a:latin typeface="+mj-lt"/>
                      </a:endParaRPr>
                    </a:p>
                  </a:txBody>
                  <a:tcPr marL="45720" marR="45720"/>
                </a:tc>
              </a:tr>
              <a:tr h="370840">
                <a:tc>
                  <a:txBody>
                    <a:bodyPr/>
                    <a:lstStyle/>
                    <a:p>
                      <a:endParaRPr lang="en-GB" sz="900" dirty="0">
                        <a:latin typeface="+mj-lt"/>
                      </a:endParaRPr>
                    </a:p>
                  </a:txBody>
                  <a:tcPr/>
                </a:tc>
                <a:tc>
                  <a:txBody>
                    <a:bodyPr/>
                    <a:lstStyle/>
                    <a:p>
                      <a:pPr algn="just"/>
                      <a:endParaRPr lang="en-GB" sz="900" dirty="0">
                        <a:latin typeface="+mj-lt"/>
                      </a:endParaRPr>
                    </a:p>
                  </a:txBody>
                  <a:tcPr/>
                </a:tc>
                <a:tc>
                  <a:txBody>
                    <a:bodyPr/>
                    <a:lstStyle/>
                    <a:p>
                      <a:pPr algn="just"/>
                      <a:endParaRPr lang="en-GB" sz="900" dirty="0">
                        <a:latin typeface="+mj-lt"/>
                      </a:endParaRPr>
                    </a:p>
                  </a:txBody>
                  <a:tcPr>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GB" sz="900" dirty="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r h="370840">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tc>
                <a:tc>
                  <a:txBody>
                    <a:bodyPr/>
                    <a:lstStyle/>
                    <a:p>
                      <a:pPr algn="just"/>
                      <a:endParaRPr lang="en-GB" sz="900" dirty="0">
                        <a:latin typeface="+mj-lt"/>
                      </a:endParaRPr>
                    </a:p>
                  </a:txBody>
                  <a:tcPr marL="45720" marR="45720">
                    <a:solidFill>
                      <a:schemeClr val="bg1"/>
                    </a:solidFill>
                  </a:tcPr>
                </a:tc>
                <a:tc>
                  <a:txBody>
                    <a:bodyPr/>
                    <a:lstStyle/>
                    <a:p>
                      <a:pPr marL="171450" indent="-171450" algn="just">
                        <a:buFont typeface="Arial" panose="020B0604020202020204" pitchFamily="34" charset="0"/>
                        <a:buChar char="•"/>
                      </a:pPr>
                      <a:endParaRPr lang="en-US" sz="900" dirty="0" smtClean="0">
                        <a:latin typeface="+mj-lt"/>
                      </a:endParaRPr>
                    </a:p>
                  </a:txBody>
                  <a:tcPr marL="45720" marR="45720"/>
                </a:tc>
              </a:tr>
            </a:tbl>
          </a:graphicData>
        </a:graphic>
      </p:graphicFrame>
    </p:spTree>
    <p:extLst>
      <p:ext uri="{BB962C8B-B14F-4D97-AF65-F5344CB8AC3E}">
        <p14:creationId xmlns:p14="http://schemas.microsoft.com/office/powerpoint/2010/main" val="700583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0039" y="146405"/>
            <a:ext cx="4377914" cy="828784"/>
          </a:xfrm>
          <a:noFill/>
        </p:spPr>
        <p:txBody>
          <a:bodyPr/>
          <a:lstStyle/>
          <a:p>
            <a:r>
              <a:rPr lang="en-US" dirty="0" smtClean="0"/>
              <a:t>Part One Assessment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4105873"/>
              </p:ext>
            </p:extLst>
          </p:nvPr>
        </p:nvGraphicFramePr>
        <p:xfrm>
          <a:off x="295427" y="836362"/>
          <a:ext cx="6267146" cy="6927412"/>
        </p:xfrm>
        <a:graphic>
          <a:graphicData uri="http://schemas.openxmlformats.org/drawingml/2006/table">
            <a:tbl>
              <a:tblPr firstRow="1" bandRow="1">
                <a:tableStyleId>{5C22544A-7EE6-4342-B048-85BDC9FD1C3A}</a:tableStyleId>
              </a:tblPr>
              <a:tblGrid>
                <a:gridCol w="599096"/>
                <a:gridCol w="1936050"/>
                <a:gridCol w="403979"/>
                <a:gridCol w="3328021"/>
              </a:tblGrid>
              <a:tr h="386862">
                <a:tc>
                  <a:txBody>
                    <a:bodyPr/>
                    <a:lstStyle/>
                    <a:p>
                      <a:pPr algn="just"/>
                      <a:r>
                        <a:rPr lang="en-US" sz="1000" dirty="0" smtClean="0">
                          <a:latin typeface="+mj-lt"/>
                        </a:rPr>
                        <a:t>Who is at risk</a:t>
                      </a:r>
                      <a:endParaRPr lang="en-GB" sz="1000" dirty="0">
                        <a:latin typeface="+mj-lt"/>
                      </a:endParaRPr>
                    </a:p>
                  </a:txBody>
                  <a:tcPr marL="45720" marR="45720"/>
                </a:tc>
                <a:tc>
                  <a:txBody>
                    <a:bodyPr/>
                    <a:lstStyle/>
                    <a:p>
                      <a:pPr algn="just"/>
                      <a:r>
                        <a:rPr lang="en-US" sz="1000" dirty="0" smtClean="0">
                          <a:latin typeface="+mj-lt"/>
                        </a:rPr>
                        <a:t>Risk identified</a:t>
                      </a:r>
                      <a:endParaRPr lang="en-GB" sz="1000" dirty="0">
                        <a:latin typeface="+mj-lt"/>
                      </a:endParaRPr>
                    </a:p>
                  </a:txBody>
                  <a:tcPr marL="45720" marR="45720"/>
                </a:tc>
                <a:tc>
                  <a:txBody>
                    <a:bodyPr/>
                    <a:lstStyle/>
                    <a:p>
                      <a:pPr algn="just"/>
                      <a:r>
                        <a:rPr lang="en-US" sz="1000" dirty="0" smtClean="0">
                          <a:latin typeface="+mj-lt"/>
                        </a:rPr>
                        <a:t>RAG</a:t>
                      </a:r>
                      <a:r>
                        <a:rPr lang="en-US" sz="1000" baseline="0" dirty="0" smtClean="0">
                          <a:latin typeface="+mj-lt"/>
                        </a:rPr>
                        <a:t> rating</a:t>
                      </a:r>
                      <a:endParaRPr lang="en-GB" sz="1000" dirty="0">
                        <a:latin typeface="+mj-lt"/>
                      </a:endParaRPr>
                    </a:p>
                  </a:txBody>
                  <a:tcPr marL="45720" marR="45720" vert="vert270"/>
                </a:tc>
                <a:tc>
                  <a:txBody>
                    <a:bodyPr/>
                    <a:lstStyle/>
                    <a:p>
                      <a:pPr algn="just"/>
                      <a:r>
                        <a:rPr lang="en-US" sz="1000" dirty="0" smtClean="0">
                          <a:latin typeface="+mj-lt"/>
                        </a:rPr>
                        <a:t>Mitigating Actions</a:t>
                      </a:r>
                      <a:endParaRPr lang="en-GB" sz="1000" dirty="0">
                        <a:latin typeface="+mj-lt"/>
                      </a:endParaRPr>
                    </a:p>
                  </a:txBody>
                  <a:tcPr marL="45720" marR="45720"/>
                </a:tc>
              </a:tr>
              <a:tr h="142083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j-lt"/>
                          <a:ea typeface="+mn-ea"/>
                          <a:cs typeface="+mn-cs"/>
                        </a:rPr>
                        <a:t>Staff,</a:t>
                      </a:r>
                      <a:r>
                        <a:rPr lang="en-US" sz="1000" kern="1200" baseline="0" dirty="0" smtClean="0">
                          <a:solidFill>
                            <a:schemeClr val="dk1"/>
                          </a:solidFill>
                          <a:latin typeface="+mj-lt"/>
                          <a:ea typeface="+mn-ea"/>
                          <a:cs typeface="+mn-cs"/>
                        </a:rPr>
                        <a:t> Clients, Visitors</a:t>
                      </a:r>
                      <a:endParaRPr lang="en-GB" sz="1000" kern="1200" dirty="0" smtClean="0">
                        <a:solidFill>
                          <a:schemeClr val="dk1"/>
                        </a:solidFill>
                        <a:latin typeface="+mj-lt"/>
                        <a:ea typeface="+mn-ea"/>
                        <a:cs typeface="+mn-cs"/>
                      </a:endParaRPr>
                    </a:p>
                  </a:txBody>
                  <a:tcPr/>
                </a:tc>
                <a:tc>
                  <a:txBody>
                    <a:bodyPr/>
                    <a:lstStyle/>
                    <a:p>
                      <a:pPr algn="just"/>
                      <a:r>
                        <a:rPr lang="en-US" sz="1000" dirty="0" smtClean="0">
                          <a:latin typeface="+mj-lt"/>
                        </a:rPr>
                        <a:t>Corona Virus (Covid-19) is </a:t>
                      </a:r>
                      <a:r>
                        <a:rPr lang="en-GB" sz="1000" noProof="0" dirty="0" smtClean="0">
                          <a:latin typeface="+mj-lt"/>
                        </a:rPr>
                        <a:t>recognised</a:t>
                      </a:r>
                      <a:r>
                        <a:rPr lang="en-US" sz="1000" dirty="0" smtClean="0">
                          <a:latin typeface="+mj-lt"/>
                        </a:rPr>
                        <a:t> notifiable human disease in United Kingdom since 23rd March 2020.</a:t>
                      </a:r>
                      <a:r>
                        <a:rPr lang="en-US" sz="1000" baseline="0" dirty="0" smtClean="0">
                          <a:latin typeface="+mj-lt"/>
                        </a:rPr>
                        <a:t> </a:t>
                      </a:r>
                      <a:r>
                        <a:rPr lang="en-US" sz="1000" dirty="0" smtClean="0">
                          <a:latin typeface="+mj-lt"/>
                        </a:rPr>
                        <a:t>In June 2021, it was recognized that a new variant – </a:t>
                      </a:r>
                      <a:r>
                        <a:rPr lang="en-US" sz="1000" baseline="0" dirty="0" smtClean="0">
                          <a:latin typeface="+mj-lt"/>
                        </a:rPr>
                        <a:t> “Delta” had become prevalent in the UK. This variant is far more transmissible, and can affect vaccinated individuals. There is a high risk of loss of Staffing due to self-isolation requirements, even if non-symptomatic due to vaccination.</a:t>
                      </a:r>
                      <a:endParaRPr lang="en-GB" sz="1000" dirty="0">
                        <a:latin typeface="+mj-lt"/>
                      </a:endParaRPr>
                    </a:p>
                  </a:txBody>
                  <a:tcPr/>
                </a:tc>
                <a:tc>
                  <a:txBody>
                    <a:bodyPr/>
                    <a:lstStyle/>
                    <a:p>
                      <a:pPr algn="just"/>
                      <a:endParaRPr lang="en-GB" sz="1000" dirty="0">
                        <a:latin typeface="+mj-lt"/>
                      </a:endParaRPr>
                    </a:p>
                  </a:txBody>
                  <a:tcPr>
                    <a:solidFill>
                      <a:srgbClr val="FF0000"/>
                    </a:solidFill>
                  </a:tcPr>
                </a:tc>
                <a:tc>
                  <a:txBody>
                    <a:bodyPr/>
                    <a:lstStyle/>
                    <a:p>
                      <a:pPr algn="just"/>
                      <a:r>
                        <a:rPr lang="en-US" sz="1000" kern="1200" dirty="0" smtClean="0">
                          <a:solidFill>
                            <a:schemeClr val="dk1"/>
                          </a:solidFill>
                          <a:latin typeface="+mj-lt"/>
                          <a:ea typeface="+mn-ea"/>
                          <a:cs typeface="+mn-cs"/>
                        </a:rPr>
                        <a:t>• </a:t>
                      </a:r>
                      <a:r>
                        <a:rPr lang="en-US" sz="1000" dirty="0" smtClean="0">
                          <a:latin typeface="+mj-lt"/>
                        </a:rPr>
                        <a:t>Workplace advice provided by UK Government has been reviewed. </a:t>
                      </a:r>
                    </a:p>
                    <a:p>
                      <a:pPr algn="just"/>
                      <a:r>
                        <a:rPr lang="en-US" sz="1000" kern="1200" dirty="0" smtClean="0">
                          <a:solidFill>
                            <a:schemeClr val="dk1"/>
                          </a:solidFill>
                          <a:latin typeface="+mj-lt"/>
                          <a:ea typeface="+mn-ea"/>
                          <a:cs typeface="+mn-cs"/>
                        </a:rPr>
                        <a:t>• </a:t>
                      </a:r>
                      <a:r>
                        <a:rPr lang="en-US" sz="1000" dirty="0" smtClean="0">
                          <a:latin typeface="+mj-lt"/>
                        </a:rPr>
                        <a:t>The Business must ensure all staff are aware of the common symptoms by completing Covid19 online training.</a:t>
                      </a:r>
                    </a:p>
                    <a:p>
                      <a:pPr algn="just"/>
                      <a:r>
                        <a:rPr lang="en-US" sz="1000" kern="1200" dirty="0" smtClean="0">
                          <a:solidFill>
                            <a:schemeClr val="dk1"/>
                          </a:solidFill>
                          <a:latin typeface="+mj-lt"/>
                          <a:ea typeface="+mn-ea"/>
                          <a:cs typeface="+mn-cs"/>
                        </a:rPr>
                        <a:t>• </a:t>
                      </a:r>
                      <a:r>
                        <a:rPr lang="en-US" sz="1000" dirty="0" smtClean="0">
                          <a:latin typeface="+mj-lt"/>
                        </a:rPr>
                        <a:t>Staff must ensure best practice for hygiene and the prevention of spread of infection:</a:t>
                      </a:r>
                      <a:r>
                        <a:rPr lang="en-US" sz="1000" baseline="0" dirty="0" smtClean="0">
                          <a:latin typeface="+mj-lt"/>
                        </a:rPr>
                        <a:t> </a:t>
                      </a:r>
                      <a:r>
                        <a:rPr lang="en-US" sz="1000" dirty="0" smtClean="0">
                          <a:latin typeface="+mj-lt"/>
                        </a:rPr>
                        <a:t>Routine cleaning and disinfection of frequently touched surfaces – such as telephones, keyboards, desks and door handles. Hand washing regularly as per PHE guidance.</a:t>
                      </a:r>
                    </a:p>
                    <a:p>
                      <a:pPr algn="just"/>
                      <a:r>
                        <a:rPr lang="en-US" sz="1000" kern="1200" dirty="0" smtClean="0">
                          <a:solidFill>
                            <a:schemeClr val="dk1"/>
                          </a:solidFill>
                          <a:latin typeface="+mj-lt"/>
                          <a:ea typeface="+mn-ea"/>
                          <a:cs typeface="+mn-cs"/>
                        </a:rPr>
                        <a:t>• </a:t>
                      </a:r>
                      <a:r>
                        <a:rPr lang="en-US" sz="1000" dirty="0" smtClean="0">
                          <a:latin typeface="+mj-lt"/>
                        </a:rPr>
                        <a:t>Staff must follow the organisational Covid19 Safety Policy and associated documents.</a:t>
                      </a:r>
                    </a:p>
                  </a:txBody>
                  <a:tcPr/>
                </a:tc>
              </a:tr>
              <a:tr h="1568548">
                <a:tc>
                  <a:txBody>
                    <a:bodyPr/>
                    <a:lstStyle/>
                    <a:p>
                      <a:r>
                        <a:rPr lang="en-US" sz="1000" dirty="0" smtClean="0">
                          <a:latin typeface="+mj-lt"/>
                        </a:rPr>
                        <a:t>Staff,</a:t>
                      </a:r>
                      <a:r>
                        <a:rPr lang="en-US" sz="1000" baseline="0" dirty="0" smtClean="0">
                          <a:latin typeface="+mj-lt"/>
                        </a:rPr>
                        <a:t> Clients, Visitors</a:t>
                      </a:r>
                      <a:endParaRPr lang="en-GB" sz="1000" dirty="0">
                        <a:latin typeface="+mj-lt"/>
                      </a:endParaRPr>
                    </a:p>
                  </a:txBody>
                  <a:tcPr/>
                </a:tc>
                <a:tc>
                  <a:txBody>
                    <a:bodyPr/>
                    <a:lstStyle/>
                    <a:p>
                      <a:pPr algn="just"/>
                      <a:r>
                        <a:rPr lang="en-US" sz="1000" dirty="0" smtClean="0">
                          <a:latin typeface="+mj-lt"/>
                        </a:rPr>
                        <a:t>Staff travelling via public transport (where not avoidable) may pose an IPC risk to Colleagues due to cross contamination from clothing coming into contact with CV19 infected surfaces a short time before entering the workplace. Evidence suggests that the virus can survive on material for a number of hours after exposure.</a:t>
                      </a:r>
                      <a:endParaRPr lang="en-GB" sz="1000" dirty="0">
                        <a:latin typeface="+mj-lt"/>
                      </a:endParaRPr>
                    </a:p>
                  </a:txBody>
                  <a:tcPr/>
                </a:tc>
                <a:tc>
                  <a:txBody>
                    <a:bodyPr/>
                    <a:lstStyle/>
                    <a:p>
                      <a:pPr algn="just"/>
                      <a:endParaRPr lang="en-GB" sz="1000" dirty="0">
                        <a:latin typeface="+mj-lt"/>
                      </a:endParaRPr>
                    </a:p>
                  </a:txBody>
                  <a:tcPr>
                    <a:solidFill>
                      <a:schemeClr val="accent4"/>
                    </a:solidFill>
                  </a:tcPr>
                </a:tc>
                <a:tc>
                  <a:txBody>
                    <a:bodyPr/>
                    <a:lstStyle/>
                    <a:p>
                      <a:pPr algn="just"/>
                      <a:r>
                        <a:rPr lang="en-US" sz="1000" dirty="0" smtClean="0">
                          <a:latin typeface="+mj-lt"/>
                        </a:rPr>
                        <a:t>•</a:t>
                      </a:r>
                      <a:r>
                        <a:rPr lang="en-US" sz="1000" baseline="0" dirty="0" smtClean="0">
                          <a:latin typeface="+mj-lt"/>
                        </a:rPr>
                        <a:t> </a:t>
                      </a:r>
                      <a:r>
                        <a:rPr lang="en-US" sz="1000" dirty="0" smtClean="0">
                          <a:latin typeface="+mj-lt"/>
                        </a:rPr>
                        <a:t>Staff should not travel in their clinical uniforms, if commuting via public or shared transport.</a:t>
                      </a:r>
                    </a:p>
                    <a:p>
                      <a:pPr algn="just"/>
                      <a:r>
                        <a:rPr lang="en-US" sz="1000" kern="1200" dirty="0" smtClean="0">
                          <a:solidFill>
                            <a:schemeClr val="dk1"/>
                          </a:solidFill>
                          <a:latin typeface="+mj-lt"/>
                          <a:ea typeface="+mn-ea"/>
                          <a:cs typeface="+mn-cs"/>
                        </a:rPr>
                        <a:t>•</a:t>
                      </a:r>
                      <a:r>
                        <a:rPr lang="en-US" sz="1000" kern="1200" baseline="0" dirty="0" smtClean="0">
                          <a:solidFill>
                            <a:schemeClr val="dk1"/>
                          </a:solidFill>
                          <a:latin typeface="+mj-lt"/>
                          <a:ea typeface="+mn-ea"/>
                          <a:cs typeface="+mn-cs"/>
                        </a:rPr>
                        <a:t> Uniforms should be washed daily on a hot wash cycle.</a:t>
                      </a:r>
                    </a:p>
                    <a:p>
                      <a:pPr marL="171450" indent="-171450" algn="just">
                        <a:buFont typeface="Arial" panose="020B0604020202020204" pitchFamily="34" charset="0"/>
                        <a:buChar char="•"/>
                      </a:pPr>
                      <a:r>
                        <a:rPr lang="en-US" sz="1000" kern="1200" baseline="0" dirty="0" smtClean="0">
                          <a:solidFill>
                            <a:schemeClr val="dk1"/>
                          </a:solidFill>
                          <a:latin typeface="+mj-lt"/>
                          <a:ea typeface="+mn-ea"/>
                          <a:cs typeface="+mn-cs"/>
                        </a:rPr>
                        <a:t>During colder months, please ensure any outer garments (or changes of clothes) are stored appropriately to minimise cross contamination within clinic. </a:t>
                      </a:r>
                    </a:p>
                    <a:p>
                      <a:pPr marL="171450" indent="-171450" algn="just">
                        <a:buFont typeface="Arial" panose="020B0604020202020204" pitchFamily="34" charset="0"/>
                        <a:buChar char="•"/>
                      </a:pPr>
                      <a:r>
                        <a:rPr lang="en-US" sz="1000" kern="1200" baseline="0" dirty="0" smtClean="0">
                          <a:solidFill>
                            <a:schemeClr val="dk1"/>
                          </a:solidFill>
                          <a:latin typeface="+mj-lt"/>
                          <a:ea typeface="+mn-ea"/>
                          <a:cs typeface="+mn-cs"/>
                        </a:rPr>
                        <a:t>Staff should be encouraged to continue to wear face coverings on public transport after legal obligation to do so is removed on 19</a:t>
                      </a:r>
                      <a:r>
                        <a:rPr lang="en-US" sz="1000" kern="1200" baseline="30000" dirty="0" smtClean="0">
                          <a:solidFill>
                            <a:schemeClr val="dk1"/>
                          </a:solidFill>
                          <a:latin typeface="+mj-lt"/>
                          <a:ea typeface="+mn-ea"/>
                          <a:cs typeface="+mn-cs"/>
                        </a:rPr>
                        <a:t>th</a:t>
                      </a:r>
                      <a:r>
                        <a:rPr lang="en-US" sz="1000" kern="1200" baseline="0" dirty="0" smtClean="0">
                          <a:solidFill>
                            <a:schemeClr val="dk1"/>
                          </a:solidFill>
                          <a:latin typeface="+mj-lt"/>
                          <a:ea typeface="+mn-ea"/>
                          <a:cs typeface="+mn-cs"/>
                        </a:rPr>
                        <a:t> July. </a:t>
                      </a:r>
                      <a:endParaRPr lang="en-US" sz="1000" dirty="0" smtClean="0">
                        <a:latin typeface="+mj-lt"/>
                      </a:endParaRPr>
                    </a:p>
                  </a:txBody>
                  <a:tcPr/>
                </a:tc>
              </a:tr>
              <a:tr h="269069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j-lt"/>
                          <a:ea typeface="+mn-ea"/>
                          <a:cs typeface="+mn-cs"/>
                        </a:rPr>
                        <a:t>Staff,</a:t>
                      </a:r>
                      <a:r>
                        <a:rPr lang="en-US" sz="1000" kern="1200" baseline="0" dirty="0" smtClean="0">
                          <a:solidFill>
                            <a:schemeClr val="dk1"/>
                          </a:solidFill>
                          <a:latin typeface="+mj-lt"/>
                          <a:ea typeface="+mn-ea"/>
                          <a:cs typeface="+mn-cs"/>
                        </a:rPr>
                        <a:t> Clients, Visitors</a:t>
                      </a:r>
                      <a:endParaRPr lang="en-GB" sz="1000" kern="1200" dirty="0" smtClean="0">
                        <a:solidFill>
                          <a:schemeClr val="dk1"/>
                        </a:solidFill>
                        <a:latin typeface="+mj-lt"/>
                        <a:ea typeface="+mn-ea"/>
                        <a:cs typeface="+mn-cs"/>
                      </a:endParaRPr>
                    </a:p>
                    <a:p>
                      <a:endParaRPr lang="en-GB" sz="1000" dirty="0">
                        <a:latin typeface="+mj-lt"/>
                      </a:endParaRPr>
                    </a:p>
                  </a:txBody>
                  <a:tcPr/>
                </a:tc>
                <a:tc>
                  <a:txBody>
                    <a:bodyPr/>
                    <a:lstStyle/>
                    <a:p>
                      <a:pPr algn="just"/>
                      <a:r>
                        <a:rPr lang="en-US" sz="1000" dirty="0" smtClean="0">
                          <a:latin typeface="+mj-lt"/>
                        </a:rPr>
                        <a:t>All persons entering the building throughout the day may have come into contact with contaminated touch points, or may have sub-clinical symptoms of Coronavirus (CV19). </a:t>
                      </a:r>
                      <a:endParaRPr lang="en-GB" sz="1000" dirty="0">
                        <a:latin typeface="+mj-lt"/>
                      </a:endParaRPr>
                    </a:p>
                  </a:txBody>
                  <a:tcPr/>
                </a:tc>
                <a:tc>
                  <a:txBody>
                    <a:bodyPr/>
                    <a:lstStyle/>
                    <a:p>
                      <a:pPr algn="just"/>
                      <a:endParaRPr lang="en-GB" sz="1000" dirty="0">
                        <a:latin typeface="+mj-lt"/>
                      </a:endParaRPr>
                    </a:p>
                  </a:txBody>
                  <a:tcPr>
                    <a:solidFill>
                      <a:srgbClr val="FF0000"/>
                    </a:solidFill>
                  </a:tcPr>
                </a:tc>
                <a:tc>
                  <a:txBody>
                    <a:bodyPr/>
                    <a:lstStyle/>
                    <a:p>
                      <a:pPr algn="just"/>
                      <a:r>
                        <a:rPr lang="en-US" sz="1000" dirty="0" smtClean="0">
                          <a:latin typeface="+mj-lt"/>
                        </a:rPr>
                        <a:t>•All clients should complete wellness checks through the use of the Triage Questionnaire prior to entry and on entry to the clinic.</a:t>
                      </a:r>
                    </a:p>
                    <a:p>
                      <a:pPr algn="just"/>
                      <a:r>
                        <a:rPr lang="en-US" sz="1000" dirty="0" smtClean="0">
                          <a:latin typeface="+mj-lt"/>
                        </a:rPr>
                        <a:t>•All persons entering the building should proceed to wash their hands or use hand sanitiser. </a:t>
                      </a:r>
                    </a:p>
                    <a:p>
                      <a:pPr algn="just"/>
                      <a:r>
                        <a:rPr lang="en-US" sz="1000" dirty="0" smtClean="0">
                          <a:latin typeface="+mj-lt"/>
                        </a:rPr>
                        <a:t>•Where possible, external doors should be opened with elbows or forearms. </a:t>
                      </a:r>
                    </a:p>
                    <a:p>
                      <a:pPr algn="just"/>
                      <a:r>
                        <a:rPr lang="en-US" sz="1000" dirty="0" smtClean="0">
                          <a:latin typeface="+mj-lt"/>
                        </a:rPr>
                        <a:t>•Staff should wear PPE appropriate to the role they take and the place in which they are working. </a:t>
                      </a:r>
                    </a:p>
                    <a:p>
                      <a:pPr algn="just"/>
                      <a:r>
                        <a:rPr lang="en-US" sz="1000" dirty="0" smtClean="0">
                          <a:latin typeface="+mj-lt"/>
                        </a:rPr>
                        <a:t>•Alcohol hand gel should be made available at entrances and exits to minimise contamination of touch points. </a:t>
                      </a:r>
                    </a:p>
                    <a:p>
                      <a:pPr algn="just"/>
                      <a:r>
                        <a:rPr lang="en-US" sz="1000" dirty="0" smtClean="0">
                          <a:latin typeface="+mj-lt"/>
                        </a:rPr>
                        <a:t>•This clinic staff need to be aware of the symptoms of COVID-19. These include fever, a new continuous cough and loss of taste and smell. </a:t>
                      </a:r>
                    </a:p>
                    <a:p>
                      <a:pPr algn="just"/>
                      <a:r>
                        <a:rPr lang="en-US" sz="1000" dirty="0" smtClean="0">
                          <a:latin typeface="+mj-lt"/>
                        </a:rPr>
                        <a:t>•All staff should complete handwashing training and posters should be placed in visible locations around the clinic to demonstrate good hand washing technique.</a:t>
                      </a:r>
                    </a:p>
                  </a:txBody>
                  <a:tcPr/>
                </a:tc>
              </a:tr>
            </a:tbl>
          </a:graphicData>
        </a:graphic>
      </p:graphicFrame>
    </p:spTree>
    <p:extLst>
      <p:ext uri="{BB962C8B-B14F-4D97-AF65-F5344CB8AC3E}">
        <p14:creationId xmlns:p14="http://schemas.microsoft.com/office/powerpoint/2010/main" val="1465765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0039" y="146405"/>
            <a:ext cx="4377914" cy="828784"/>
          </a:xfrm>
          <a:noFill/>
        </p:spPr>
        <p:txBody>
          <a:bodyPr/>
          <a:lstStyle/>
          <a:p>
            <a:r>
              <a:rPr lang="en-US" dirty="0" smtClean="0"/>
              <a:t>Part One Assessment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6107955"/>
              </p:ext>
            </p:extLst>
          </p:nvPr>
        </p:nvGraphicFramePr>
        <p:xfrm>
          <a:off x="332003" y="836362"/>
          <a:ext cx="6193995" cy="7528560"/>
        </p:xfrm>
        <a:graphic>
          <a:graphicData uri="http://schemas.openxmlformats.org/drawingml/2006/table">
            <a:tbl>
              <a:tblPr firstRow="1" bandRow="1">
                <a:tableStyleId>{5C22544A-7EE6-4342-B048-85BDC9FD1C3A}</a:tableStyleId>
              </a:tblPr>
              <a:tblGrid>
                <a:gridCol w="593269"/>
                <a:gridCol w="1917218"/>
                <a:gridCol w="400050"/>
                <a:gridCol w="3283458"/>
              </a:tblGrid>
              <a:tr h="386862">
                <a:tc>
                  <a:txBody>
                    <a:bodyPr/>
                    <a:lstStyle/>
                    <a:p>
                      <a:pPr algn="just"/>
                      <a:r>
                        <a:rPr lang="en-US" sz="1000" dirty="0" smtClean="0">
                          <a:latin typeface="+mj-lt"/>
                        </a:rPr>
                        <a:t>Who is at risk</a:t>
                      </a:r>
                      <a:endParaRPr lang="en-GB" sz="1000" dirty="0">
                        <a:latin typeface="+mj-lt"/>
                      </a:endParaRPr>
                    </a:p>
                  </a:txBody>
                  <a:tcPr marL="45720" marR="45720"/>
                </a:tc>
                <a:tc>
                  <a:txBody>
                    <a:bodyPr/>
                    <a:lstStyle/>
                    <a:p>
                      <a:pPr algn="just"/>
                      <a:r>
                        <a:rPr lang="en-US" sz="1000" dirty="0" smtClean="0">
                          <a:latin typeface="+mj-lt"/>
                        </a:rPr>
                        <a:t>Risk identified</a:t>
                      </a:r>
                      <a:endParaRPr lang="en-GB" sz="1000" dirty="0">
                        <a:latin typeface="+mj-lt"/>
                      </a:endParaRPr>
                    </a:p>
                  </a:txBody>
                  <a:tcPr marL="45720" marR="45720"/>
                </a:tc>
                <a:tc>
                  <a:txBody>
                    <a:bodyPr/>
                    <a:lstStyle/>
                    <a:p>
                      <a:pPr algn="just"/>
                      <a:r>
                        <a:rPr lang="en-US" sz="1000" dirty="0" smtClean="0">
                          <a:latin typeface="+mj-lt"/>
                        </a:rPr>
                        <a:t>RAG</a:t>
                      </a:r>
                      <a:r>
                        <a:rPr lang="en-US" sz="1000" baseline="0" dirty="0" smtClean="0">
                          <a:latin typeface="+mj-lt"/>
                        </a:rPr>
                        <a:t> rating</a:t>
                      </a:r>
                      <a:endParaRPr lang="en-GB" sz="1000" dirty="0">
                        <a:latin typeface="+mj-lt"/>
                      </a:endParaRPr>
                    </a:p>
                  </a:txBody>
                  <a:tcPr marL="45720" marR="45720" vert="vert270"/>
                </a:tc>
                <a:tc>
                  <a:txBody>
                    <a:bodyPr/>
                    <a:lstStyle/>
                    <a:p>
                      <a:pPr algn="just"/>
                      <a:r>
                        <a:rPr lang="en-US" sz="1000" dirty="0" smtClean="0">
                          <a:latin typeface="+mj-lt"/>
                        </a:rPr>
                        <a:t>Mitigating Actions</a:t>
                      </a:r>
                      <a:endParaRPr lang="en-GB" sz="1000" dirty="0">
                        <a:latin typeface="+mj-lt"/>
                      </a:endParaRPr>
                    </a:p>
                  </a:txBody>
                  <a:tcPr marL="45720" marR="45720"/>
                </a:tc>
              </a:tr>
              <a:tr h="2750234">
                <a:tc>
                  <a:txBody>
                    <a:bodyPr/>
                    <a:lstStyle/>
                    <a:p>
                      <a:r>
                        <a:rPr lang="en-US" sz="1000" dirty="0" smtClean="0">
                          <a:latin typeface="+mj-lt"/>
                        </a:rPr>
                        <a:t>Staff</a:t>
                      </a:r>
                      <a:endParaRPr lang="en-GB" sz="1000" dirty="0">
                        <a:latin typeface="+mj-lt"/>
                      </a:endParaRPr>
                    </a:p>
                  </a:txBody>
                  <a:tcPr/>
                </a:tc>
                <a:tc>
                  <a:txBody>
                    <a:bodyPr/>
                    <a:lstStyle/>
                    <a:p>
                      <a:pPr algn="just"/>
                      <a:r>
                        <a:rPr lang="en-US" sz="1000" dirty="0" smtClean="0">
                          <a:latin typeface="+mj-lt"/>
                        </a:rPr>
                        <a:t>Food and drink preparation: Drinks area within clinics are typically small</a:t>
                      </a:r>
                      <a:r>
                        <a:rPr lang="en-US" sz="1000" baseline="0" dirty="0" smtClean="0">
                          <a:latin typeface="+mj-lt"/>
                        </a:rPr>
                        <a:t> with </a:t>
                      </a:r>
                      <a:r>
                        <a:rPr lang="en-US" sz="1000" dirty="0" smtClean="0">
                          <a:latin typeface="+mj-lt"/>
                        </a:rPr>
                        <a:t>limited opportunity for seating that would offer adequate social distancing;</a:t>
                      </a:r>
                      <a:r>
                        <a:rPr lang="en-US" sz="1000" baseline="0" dirty="0" smtClean="0">
                          <a:latin typeface="+mj-lt"/>
                        </a:rPr>
                        <a:t> at a number of sites these break out areas are multipurpose. Whilst social distancing is not a legal requirement in non-clinical spaces after 19</a:t>
                      </a:r>
                      <a:r>
                        <a:rPr lang="en-US" sz="1000" baseline="30000" dirty="0" smtClean="0">
                          <a:latin typeface="+mj-lt"/>
                        </a:rPr>
                        <a:t>th</a:t>
                      </a:r>
                      <a:r>
                        <a:rPr lang="en-US" sz="1000" baseline="0" dirty="0" smtClean="0">
                          <a:latin typeface="+mj-lt"/>
                        </a:rPr>
                        <a:t> July, Staff would be at risk of counting as a “close contact” for NHS Track &amp; Trace purposes should they be exposed to the virus whilst not wearing a surgical mask and not staying 2 metres apart whilst not wearing their mask. Risk of loss of staffing.</a:t>
                      </a:r>
                      <a:endParaRPr lang="en-GB" sz="1000" dirty="0">
                        <a:latin typeface="+mj-lt"/>
                      </a:endParaRPr>
                    </a:p>
                  </a:txBody>
                  <a:tcPr/>
                </a:tc>
                <a:tc>
                  <a:txBody>
                    <a:bodyPr/>
                    <a:lstStyle/>
                    <a:p>
                      <a:pPr algn="just"/>
                      <a:endParaRPr lang="en-GB" sz="1000" dirty="0">
                        <a:latin typeface="+mj-lt"/>
                      </a:endParaRPr>
                    </a:p>
                  </a:txBody>
                  <a:tcPr>
                    <a:solidFill>
                      <a:srgbClr val="FF0000"/>
                    </a:solidFill>
                  </a:tcPr>
                </a:tc>
                <a:tc>
                  <a:txBody>
                    <a:bodyPr/>
                    <a:lstStyle/>
                    <a:p>
                      <a:pPr algn="just"/>
                      <a:r>
                        <a:rPr lang="en-US" sz="1000" dirty="0" smtClean="0">
                          <a:latin typeface="+mj-lt"/>
                        </a:rPr>
                        <a:t>•</a:t>
                      </a:r>
                      <a:r>
                        <a:rPr lang="en-US" sz="1000" baseline="0" dirty="0" smtClean="0">
                          <a:latin typeface="+mj-lt"/>
                        </a:rPr>
                        <a:t> </a:t>
                      </a:r>
                      <a:r>
                        <a:rPr lang="en-US" sz="1000" dirty="0" smtClean="0">
                          <a:latin typeface="+mj-lt"/>
                        </a:rPr>
                        <a:t>Staff eating in the kitchen area should not sit face to face, and should observe social distancing measures</a:t>
                      </a:r>
                      <a:r>
                        <a:rPr lang="en-US" sz="1000" baseline="0" dirty="0" smtClean="0">
                          <a:latin typeface="+mj-lt"/>
                        </a:rPr>
                        <a:t> even after 19</a:t>
                      </a:r>
                      <a:r>
                        <a:rPr lang="en-US" sz="1000" baseline="30000" dirty="0" smtClean="0">
                          <a:latin typeface="+mj-lt"/>
                        </a:rPr>
                        <a:t>th</a:t>
                      </a:r>
                      <a:r>
                        <a:rPr lang="en-US" sz="1000" baseline="0" dirty="0" smtClean="0">
                          <a:latin typeface="+mj-lt"/>
                        </a:rPr>
                        <a:t> July to prevent having to self-isolate should a colleague test positive.</a:t>
                      </a:r>
                      <a:r>
                        <a:rPr lang="en-US" sz="1000" dirty="0" smtClean="0">
                          <a:latin typeface="+mj-lt"/>
                        </a:rPr>
                        <a:t> PPE should be worn when not eating/drinking.</a:t>
                      </a:r>
                    </a:p>
                    <a:p>
                      <a:pPr algn="just"/>
                      <a:r>
                        <a:rPr lang="en-US" sz="1000" dirty="0" smtClean="0">
                          <a:latin typeface="+mj-lt"/>
                        </a:rPr>
                        <a:t>•</a:t>
                      </a:r>
                      <a:r>
                        <a:rPr lang="en-US" sz="1000" baseline="0" dirty="0" smtClean="0">
                          <a:latin typeface="+mj-lt"/>
                        </a:rPr>
                        <a:t> </a:t>
                      </a:r>
                      <a:r>
                        <a:rPr lang="en-US" sz="1000" dirty="0" smtClean="0">
                          <a:latin typeface="+mj-lt"/>
                        </a:rPr>
                        <a:t>Sharing food (such as bring and share) should be discouraged at this time. </a:t>
                      </a:r>
                    </a:p>
                    <a:p>
                      <a:pPr algn="just"/>
                      <a:r>
                        <a:rPr lang="en-US" sz="1000" dirty="0" smtClean="0">
                          <a:latin typeface="+mj-lt"/>
                        </a:rPr>
                        <a:t>•</a:t>
                      </a:r>
                      <a:r>
                        <a:rPr lang="en-US" sz="1000" baseline="0" dirty="0" smtClean="0">
                          <a:latin typeface="+mj-lt"/>
                        </a:rPr>
                        <a:t> </a:t>
                      </a:r>
                      <a:r>
                        <a:rPr lang="en-US" sz="1000" dirty="0" smtClean="0">
                          <a:latin typeface="+mj-lt"/>
                        </a:rPr>
                        <a:t>Hot drinks can still be allowed, but all Staff must have their own mug </a:t>
                      </a:r>
                    </a:p>
                    <a:p>
                      <a:pPr algn="just"/>
                      <a:r>
                        <a:rPr lang="en-US" sz="1000" dirty="0" smtClean="0">
                          <a:latin typeface="+mj-lt"/>
                        </a:rPr>
                        <a:t>•</a:t>
                      </a:r>
                      <a:r>
                        <a:rPr lang="en-US" sz="1000" baseline="0" dirty="0" smtClean="0">
                          <a:latin typeface="+mj-lt"/>
                        </a:rPr>
                        <a:t> </a:t>
                      </a:r>
                      <a:r>
                        <a:rPr lang="en-US" sz="1000" dirty="0" smtClean="0">
                          <a:latin typeface="+mj-lt"/>
                        </a:rPr>
                        <a:t>Hands must be cleansed upon entering the kitchen or before using a kettle/drinks machine/water dispenser. Adequate provisions to clean and dry hands should be provided, and signage reminding Staff should be placed on the door and on the relevant machines.</a:t>
                      </a:r>
                    </a:p>
                    <a:p>
                      <a:pPr algn="just"/>
                      <a:r>
                        <a:rPr lang="en-US" sz="1000" dirty="0" smtClean="0">
                          <a:latin typeface="+mj-lt"/>
                        </a:rPr>
                        <a:t>•</a:t>
                      </a:r>
                      <a:r>
                        <a:rPr lang="en-US" sz="1000" baseline="0" dirty="0" smtClean="0">
                          <a:latin typeface="+mj-lt"/>
                        </a:rPr>
                        <a:t> </a:t>
                      </a:r>
                      <a:r>
                        <a:rPr lang="en-US" sz="1000" dirty="0" smtClean="0">
                          <a:latin typeface="+mj-lt"/>
                        </a:rPr>
                        <a:t>Staff should be encouraged</a:t>
                      </a:r>
                      <a:r>
                        <a:rPr lang="en-US" sz="1000" baseline="0" dirty="0" smtClean="0">
                          <a:latin typeface="+mj-lt"/>
                        </a:rPr>
                        <a:t> to </a:t>
                      </a:r>
                      <a:r>
                        <a:rPr lang="en-US" sz="1000" dirty="0" smtClean="0">
                          <a:latin typeface="+mj-lt"/>
                        </a:rPr>
                        <a:t>use their own utensils, which they will be responsible for cleaning and storing. </a:t>
                      </a:r>
                      <a:endParaRPr lang="en-GB" sz="1000" dirty="0" smtClean="0">
                        <a:latin typeface="+mj-lt"/>
                      </a:endParaRPr>
                    </a:p>
                    <a:p>
                      <a:pPr algn="just"/>
                      <a:r>
                        <a:rPr lang="en-US" sz="1000" kern="1200" dirty="0" smtClean="0">
                          <a:solidFill>
                            <a:schemeClr val="dk1"/>
                          </a:solidFill>
                          <a:latin typeface="+mj-lt"/>
                          <a:ea typeface="+mn-ea"/>
                          <a:cs typeface="+mn-cs"/>
                        </a:rPr>
                        <a:t>• Clinics should avoid making drinks for Clients, and ensure that there</a:t>
                      </a:r>
                      <a:r>
                        <a:rPr lang="en-US" sz="1000" kern="1200" baseline="0" dirty="0" smtClean="0">
                          <a:solidFill>
                            <a:schemeClr val="dk1"/>
                          </a:solidFill>
                          <a:latin typeface="+mj-lt"/>
                          <a:ea typeface="+mn-ea"/>
                          <a:cs typeface="+mn-cs"/>
                        </a:rPr>
                        <a:t> is a pedal or non-touch bin available for disposing of used cups.</a:t>
                      </a:r>
                    </a:p>
                    <a:p>
                      <a:pPr marL="171450" lvl="0" indent="-171450" algn="just">
                        <a:buFont typeface="Arial" panose="020B0604020202020204" pitchFamily="34" charset="0"/>
                        <a:buChar char="•"/>
                      </a:pPr>
                      <a:r>
                        <a:rPr lang="en-US" sz="1000" kern="1200" dirty="0" smtClean="0">
                          <a:solidFill>
                            <a:schemeClr val="dk1"/>
                          </a:solidFill>
                          <a:latin typeface="+mj-lt"/>
                          <a:ea typeface="+mn-ea"/>
                          <a:cs typeface="+mn-cs"/>
                        </a:rPr>
                        <a:t>Kitchen and other break out spaces must have posters on the door indicating limited numbers (as per part two RA).</a:t>
                      </a:r>
                    </a:p>
                  </a:txBody>
                  <a:tcPr/>
                </a:tc>
              </a:tr>
              <a:tr h="1339910">
                <a:tc>
                  <a:txBody>
                    <a:bodyPr/>
                    <a:lstStyle/>
                    <a:p>
                      <a:r>
                        <a:rPr lang="en-US" sz="1000" dirty="0" smtClean="0">
                          <a:latin typeface="+mj-lt"/>
                        </a:rPr>
                        <a:t>Staff, Clients,</a:t>
                      </a:r>
                    </a:p>
                    <a:p>
                      <a:r>
                        <a:rPr lang="en-US" sz="1000" dirty="0" smtClean="0">
                          <a:latin typeface="+mj-lt"/>
                        </a:rPr>
                        <a:t>Visitors</a:t>
                      </a:r>
                      <a:endParaRPr lang="en-GB" sz="1000" dirty="0">
                        <a:latin typeface="+mj-lt"/>
                      </a:endParaRPr>
                    </a:p>
                  </a:txBody>
                  <a:tcPr marL="45720" marR="45720"/>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000" dirty="0" smtClean="0">
                          <a:latin typeface="+mj-lt"/>
                        </a:rPr>
                        <a:t>Clinics receive a moderate</a:t>
                      </a:r>
                      <a:r>
                        <a:rPr lang="en-US" sz="1000" baseline="0" dirty="0" smtClean="0">
                          <a:latin typeface="+mj-lt"/>
                        </a:rPr>
                        <a:t> amount of ‘walk-ins’ without pre-booked appointments, making it hard to plan for the number of persons within clinic based solely on appointments. </a:t>
                      </a:r>
                      <a:r>
                        <a:rPr lang="en-US" sz="1000" kern="1200" baseline="0" dirty="0" smtClean="0">
                          <a:solidFill>
                            <a:schemeClr val="dk1"/>
                          </a:solidFill>
                          <a:latin typeface="+mj-lt"/>
                          <a:ea typeface="+mn-ea"/>
                          <a:cs typeface="+mn-cs"/>
                        </a:rPr>
                        <a:t>For “medical facilities” there is still a requirement to implement social distancing measures after 19</a:t>
                      </a:r>
                      <a:r>
                        <a:rPr lang="en-US" sz="1000" kern="1200" baseline="30000" dirty="0" smtClean="0">
                          <a:solidFill>
                            <a:schemeClr val="dk1"/>
                          </a:solidFill>
                          <a:latin typeface="+mj-lt"/>
                          <a:ea typeface="+mn-ea"/>
                          <a:cs typeface="+mn-cs"/>
                        </a:rPr>
                        <a:t>th</a:t>
                      </a:r>
                      <a:r>
                        <a:rPr lang="en-US" sz="1000" kern="1200" baseline="0" dirty="0" smtClean="0">
                          <a:solidFill>
                            <a:schemeClr val="dk1"/>
                          </a:solidFill>
                          <a:latin typeface="+mj-lt"/>
                          <a:ea typeface="+mn-ea"/>
                          <a:cs typeface="+mn-cs"/>
                        </a:rPr>
                        <a:t> July.</a:t>
                      </a:r>
                      <a:endParaRPr lang="en-GB" sz="1000" kern="1200" dirty="0" smtClean="0">
                        <a:solidFill>
                          <a:schemeClr val="dk1"/>
                        </a:solidFill>
                        <a:latin typeface="+mj-lt"/>
                        <a:ea typeface="+mn-ea"/>
                        <a:cs typeface="+mn-cs"/>
                      </a:endParaRPr>
                    </a:p>
                  </a:txBody>
                  <a:tcPr/>
                </a:tc>
                <a:tc>
                  <a:txBody>
                    <a:bodyPr/>
                    <a:lstStyle/>
                    <a:p>
                      <a:pPr algn="just"/>
                      <a:endParaRPr lang="en-GB" sz="1000" dirty="0">
                        <a:latin typeface="+mj-lt"/>
                      </a:endParaRPr>
                    </a:p>
                  </a:txBody>
                  <a:tcPr>
                    <a:solidFill>
                      <a:srgbClr val="00B050"/>
                    </a:solidFill>
                  </a:tcPr>
                </a:tc>
                <a:tc>
                  <a:txBody>
                    <a:bodyPr/>
                    <a:lstStyle/>
                    <a:p>
                      <a:pPr marL="171450" indent="-171450" algn="just">
                        <a:buFont typeface="Arial" panose="020B0604020202020204" pitchFamily="34" charset="0"/>
                        <a:buChar char="•"/>
                      </a:pPr>
                      <a:r>
                        <a:rPr lang="en-US" sz="1000" dirty="0" smtClean="0">
                          <a:latin typeface="+mj-lt"/>
                        </a:rPr>
                        <a:t>Limit walk-in</a:t>
                      </a:r>
                      <a:r>
                        <a:rPr lang="en-US" sz="1000" baseline="0" dirty="0" smtClean="0">
                          <a:latin typeface="+mj-lt"/>
                        </a:rPr>
                        <a:t> access by shutting the front doors to the clinic and for “medical facilities” ensure access is only permitted in a way that supports social distancing. For non-medical settings (Destination Skin), clinics should take a risk based decision, to include size, number of expected Clients and ventilation in space. The Business should consider the installation of buzzer entry systems to clinics that do not have these in place and a suitable cleaning plan for decontamination of entry touch points.</a:t>
                      </a:r>
                      <a:endParaRPr lang="en-GB" sz="1000" dirty="0">
                        <a:latin typeface="+mj-lt"/>
                      </a:endParaRPr>
                    </a:p>
                  </a:txBody>
                  <a:tcPr/>
                </a:tc>
              </a:tr>
              <a:tr h="1480118">
                <a:tc>
                  <a:txBody>
                    <a:bodyPr/>
                    <a:lstStyle/>
                    <a:p>
                      <a:pPr algn="just"/>
                      <a:r>
                        <a:rPr lang="en-US" sz="1000" dirty="0" smtClean="0">
                          <a:latin typeface="+mj-lt"/>
                        </a:rPr>
                        <a:t>Staff,</a:t>
                      </a:r>
                      <a:r>
                        <a:rPr lang="en-US" sz="1000" baseline="0" dirty="0" smtClean="0">
                          <a:latin typeface="+mj-lt"/>
                        </a:rPr>
                        <a:t> Clients</a:t>
                      </a:r>
                      <a:endParaRPr lang="en-GB" sz="1000" dirty="0">
                        <a:latin typeface="+mj-lt"/>
                      </a:endParaRPr>
                    </a:p>
                  </a:txBody>
                  <a:tcPr marL="45720" marR="45720"/>
                </a:tc>
                <a:tc>
                  <a:txBody>
                    <a:bodyPr/>
                    <a:lstStyle/>
                    <a:p>
                      <a:pPr algn="l"/>
                      <a:r>
                        <a:rPr lang="en-US" sz="1000" dirty="0" smtClean="0">
                          <a:latin typeface="+mj-lt"/>
                        </a:rPr>
                        <a:t>A number of treatments should be deemed “high risk” for transmission/exposure.</a:t>
                      </a:r>
                    </a:p>
                    <a:p>
                      <a:pPr algn="l"/>
                      <a:r>
                        <a:rPr lang="en-US" sz="1000" dirty="0" smtClean="0">
                          <a:latin typeface="+mj-lt"/>
                        </a:rPr>
                        <a:t> These include:</a:t>
                      </a:r>
                      <a:r>
                        <a:rPr lang="en-US" sz="1000" baseline="0" dirty="0" smtClean="0">
                          <a:latin typeface="+mj-lt"/>
                        </a:rPr>
                        <a:t> </a:t>
                      </a:r>
                      <a:r>
                        <a:rPr lang="en-US" sz="1000" dirty="0" smtClean="0">
                          <a:latin typeface="+mj-lt"/>
                        </a:rPr>
                        <a:t>Ablative Resurfacing,</a:t>
                      </a:r>
                      <a:r>
                        <a:rPr lang="en-US" sz="1000" baseline="0" dirty="0" smtClean="0">
                          <a:latin typeface="+mj-lt"/>
                        </a:rPr>
                        <a:t> </a:t>
                      </a:r>
                      <a:r>
                        <a:rPr lang="en-US" sz="1000" dirty="0" smtClean="0">
                          <a:latin typeface="+mj-lt"/>
                        </a:rPr>
                        <a:t>Surgery with cautery,</a:t>
                      </a:r>
                      <a:r>
                        <a:rPr lang="en-US" sz="1000" baseline="0" dirty="0" smtClean="0">
                          <a:latin typeface="+mj-lt"/>
                        </a:rPr>
                        <a:t> </a:t>
                      </a:r>
                      <a:r>
                        <a:rPr lang="en-US" sz="1000" dirty="0" smtClean="0">
                          <a:latin typeface="+mj-lt"/>
                        </a:rPr>
                        <a:t>Warts:</a:t>
                      </a:r>
                      <a:r>
                        <a:rPr lang="en-US" sz="1000" baseline="0" dirty="0" smtClean="0">
                          <a:latin typeface="+mj-lt"/>
                        </a:rPr>
                        <a:t> </a:t>
                      </a:r>
                      <a:r>
                        <a:rPr lang="en-US" sz="1000" dirty="0" smtClean="0">
                          <a:latin typeface="+mj-lt"/>
                        </a:rPr>
                        <a:t>any</a:t>
                      </a:r>
                      <a:r>
                        <a:rPr lang="en-US" sz="1000" baseline="0" dirty="0" smtClean="0">
                          <a:latin typeface="+mj-lt"/>
                        </a:rPr>
                        <a:t> </a:t>
                      </a:r>
                      <a:r>
                        <a:rPr lang="en-US" sz="1000" dirty="0" smtClean="0">
                          <a:latin typeface="+mj-lt"/>
                        </a:rPr>
                        <a:t>treatment,</a:t>
                      </a:r>
                      <a:r>
                        <a:rPr lang="en-US" sz="1000" baseline="0" dirty="0" smtClean="0">
                          <a:latin typeface="+mj-lt"/>
                        </a:rPr>
                        <a:t>  </a:t>
                      </a:r>
                      <a:r>
                        <a:rPr lang="en-US" sz="1000" dirty="0" smtClean="0">
                          <a:latin typeface="+mj-lt"/>
                        </a:rPr>
                        <a:t>Nano/Picosecond,</a:t>
                      </a:r>
                      <a:r>
                        <a:rPr lang="en-US" sz="1000" baseline="0" dirty="0" smtClean="0">
                          <a:latin typeface="+mj-lt"/>
                        </a:rPr>
                        <a:t> </a:t>
                      </a:r>
                      <a:r>
                        <a:rPr lang="en-US" sz="1000" dirty="0" smtClean="0">
                          <a:latin typeface="+mj-lt"/>
                        </a:rPr>
                        <a:t>Any cautery,</a:t>
                      </a:r>
                      <a:r>
                        <a:rPr lang="en-US" sz="1000" baseline="0" dirty="0" smtClean="0">
                          <a:latin typeface="+mj-lt"/>
                        </a:rPr>
                        <a:t> </a:t>
                      </a:r>
                      <a:r>
                        <a:rPr lang="en-GB" sz="1000" noProof="0" dirty="0" smtClean="0">
                          <a:latin typeface="+mj-lt"/>
                        </a:rPr>
                        <a:t>Peri</a:t>
                      </a:r>
                      <a:r>
                        <a:rPr lang="en-US" sz="1000" dirty="0" smtClean="0">
                          <a:latin typeface="+mj-lt"/>
                        </a:rPr>
                        <a:t>-oral / Lip </a:t>
                      </a:r>
                      <a:r>
                        <a:rPr lang="en-US" sz="1000" dirty="0" smtClean="0">
                          <a:latin typeface="+mj-lt"/>
                        </a:rPr>
                        <a:t>Filler.</a:t>
                      </a:r>
                      <a:endParaRPr lang="en-US" sz="1000" dirty="0" smtClean="0">
                        <a:latin typeface="+mj-lt"/>
                      </a:endParaRPr>
                    </a:p>
                  </a:txBody>
                  <a:tcPr marL="45720" marR="45720"/>
                </a:tc>
                <a:tc>
                  <a:txBody>
                    <a:bodyPr/>
                    <a:lstStyle/>
                    <a:p>
                      <a:pPr algn="just"/>
                      <a:endParaRPr lang="en-GB" sz="100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Ablative resurfacing and any surgery with cautery will require smoke evacuation. NICE (National Institute for Health and Care Excellence) advise that in order to lower the risks caused by surgical smoke plume a smoke evacuation system, such as the Acu-Evac, should be used.</a:t>
                      </a:r>
                    </a:p>
                    <a:p>
                      <a:pPr marL="171450" indent="-171450" algn="just">
                        <a:buFont typeface="Arial" panose="020B0604020202020204" pitchFamily="34" charset="0"/>
                        <a:buChar char="•"/>
                      </a:pPr>
                      <a:r>
                        <a:rPr lang="en-US" sz="1000" dirty="0" smtClean="0">
                          <a:latin typeface="+mj-lt"/>
                        </a:rPr>
                        <a:t>Where full face ablative procedures are performed there should be a period following the procedure where the room is not used to allow for adequate ventilation</a:t>
                      </a:r>
                      <a:r>
                        <a:rPr lang="en-US" sz="1000" baseline="0" dirty="0" smtClean="0">
                          <a:latin typeface="+mj-lt"/>
                        </a:rPr>
                        <a:t> – as per MSC current advice.</a:t>
                      </a:r>
                      <a:endParaRPr lang="en-US" sz="1000" dirty="0" smtClean="0">
                        <a:latin typeface="+mj-lt"/>
                      </a:endParaRPr>
                    </a:p>
                    <a:p>
                      <a:pPr marL="171450" indent="-171450" algn="just">
                        <a:buFont typeface="Arial" panose="020B0604020202020204" pitchFamily="34" charset="0"/>
                        <a:buChar char="•"/>
                      </a:pPr>
                      <a:r>
                        <a:rPr lang="en-US" sz="1000" dirty="0" smtClean="0">
                          <a:latin typeface="+mj-lt"/>
                        </a:rPr>
                        <a:t>High risk procedures should be considered at the end of the day.</a:t>
                      </a:r>
                    </a:p>
                    <a:p>
                      <a:pPr marL="171450" indent="-171450" algn="just">
                        <a:buFont typeface="Arial" panose="020B0604020202020204" pitchFamily="34" charset="0"/>
                        <a:buChar char="•"/>
                      </a:pPr>
                      <a:r>
                        <a:rPr lang="en-US" sz="1000" dirty="0" smtClean="0">
                          <a:latin typeface="+mj-lt"/>
                        </a:rPr>
                        <a:t>PPE should be worn as outlined.</a:t>
                      </a:r>
                    </a:p>
                    <a:p>
                      <a:pPr marL="171450" indent="-171450" algn="just">
                        <a:buFont typeface="Arial" panose="020B0604020202020204" pitchFamily="34" charset="0"/>
                        <a:buChar char="•"/>
                      </a:pPr>
                      <a:r>
                        <a:rPr lang="en-US" sz="1000" dirty="0" smtClean="0">
                          <a:latin typeface="+mj-lt"/>
                        </a:rPr>
                        <a:t>A cleaning schedule should be in place to ensure cleaning in between every client.</a:t>
                      </a:r>
                    </a:p>
                  </a:txBody>
                  <a:tcPr marL="45720" marR="45720"/>
                </a:tc>
              </a:tr>
            </a:tbl>
          </a:graphicData>
        </a:graphic>
      </p:graphicFrame>
    </p:spTree>
    <p:extLst>
      <p:ext uri="{BB962C8B-B14F-4D97-AF65-F5344CB8AC3E}">
        <p14:creationId xmlns:p14="http://schemas.microsoft.com/office/powerpoint/2010/main" val="206271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2439" y="0"/>
            <a:ext cx="4377914" cy="828784"/>
          </a:xfrm>
          <a:noFill/>
        </p:spPr>
        <p:txBody>
          <a:bodyPr/>
          <a:lstStyle/>
          <a:p>
            <a:r>
              <a:rPr lang="en-US" dirty="0" smtClean="0"/>
              <a:t>Part One Assessment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3252899"/>
              </p:ext>
            </p:extLst>
          </p:nvPr>
        </p:nvGraphicFramePr>
        <p:xfrm>
          <a:off x="268066" y="621324"/>
          <a:ext cx="6301960" cy="9296400"/>
        </p:xfrm>
        <a:graphic>
          <a:graphicData uri="http://schemas.openxmlformats.org/drawingml/2006/table">
            <a:tbl>
              <a:tblPr firstRow="1" bandRow="1">
                <a:tableStyleId>{5C22544A-7EE6-4342-B048-85BDC9FD1C3A}</a:tableStyleId>
              </a:tblPr>
              <a:tblGrid>
                <a:gridCol w="640220"/>
                <a:gridCol w="1961468"/>
                <a:gridCol w="396240"/>
                <a:gridCol w="3304032"/>
              </a:tblGrid>
              <a:tr h="386862">
                <a:tc>
                  <a:txBody>
                    <a:bodyPr/>
                    <a:lstStyle/>
                    <a:p>
                      <a:pPr algn="just"/>
                      <a:r>
                        <a:rPr lang="en-US" sz="1000" dirty="0" smtClean="0">
                          <a:latin typeface="+mj-lt"/>
                        </a:rPr>
                        <a:t>Who is at risk</a:t>
                      </a:r>
                      <a:endParaRPr lang="en-GB" sz="1000" dirty="0">
                        <a:latin typeface="+mj-lt"/>
                      </a:endParaRPr>
                    </a:p>
                  </a:txBody>
                  <a:tcPr marL="45720" marR="45720"/>
                </a:tc>
                <a:tc>
                  <a:txBody>
                    <a:bodyPr/>
                    <a:lstStyle/>
                    <a:p>
                      <a:pPr algn="just"/>
                      <a:r>
                        <a:rPr lang="en-US" sz="1000" dirty="0" smtClean="0">
                          <a:latin typeface="+mj-lt"/>
                        </a:rPr>
                        <a:t>Risk identified</a:t>
                      </a:r>
                      <a:endParaRPr lang="en-GB" sz="1000" dirty="0">
                        <a:latin typeface="+mj-lt"/>
                      </a:endParaRPr>
                    </a:p>
                  </a:txBody>
                  <a:tcPr marL="45720" marR="45720"/>
                </a:tc>
                <a:tc>
                  <a:txBody>
                    <a:bodyPr/>
                    <a:lstStyle/>
                    <a:p>
                      <a:pPr algn="just"/>
                      <a:r>
                        <a:rPr lang="en-US" sz="1000" dirty="0" smtClean="0">
                          <a:latin typeface="+mj-lt"/>
                        </a:rPr>
                        <a:t>RAG</a:t>
                      </a:r>
                      <a:r>
                        <a:rPr lang="en-US" sz="1000" baseline="0" dirty="0" smtClean="0">
                          <a:latin typeface="+mj-lt"/>
                        </a:rPr>
                        <a:t> rating</a:t>
                      </a:r>
                      <a:endParaRPr lang="en-GB" sz="1000" dirty="0">
                        <a:latin typeface="+mj-lt"/>
                      </a:endParaRPr>
                    </a:p>
                  </a:txBody>
                  <a:tcPr marL="45720" marR="45720" vert="vert270"/>
                </a:tc>
                <a:tc>
                  <a:txBody>
                    <a:bodyPr/>
                    <a:lstStyle/>
                    <a:p>
                      <a:pPr algn="just"/>
                      <a:r>
                        <a:rPr lang="en-US" sz="1000" dirty="0" smtClean="0">
                          <a:latin typeface="+mj-lt"/>
                        </a:rPr>
                        <a:t>Mitigating Actions</a:t>
                      </a:r>
                      <a:endParaRPr lang="en-GB" sz="1000" dirty="0">
                        <a:latin typeface="+mj-lt"/>
                      </a:endParaRPr>
                    </a:p>
                  </a:txBody>
                  <a:tcPr marL="45720" marR="45720"/>
                </a:tc>
              </a:tr>
              <a:tr h="1716258">
                <a:tc>
                  <a:txBody>
                    <a:bodyPr/>
                    <a:lstStyle/>
                    <a:p>
                      <a:r>
                        <a:rPr lang="en-US" sz="1000" dirty="0" smtClean="0">
                          <a:latin typeface="+mj-lt"/>
                        </a:rPr>
                        <a:t>Staff</a:t>
                      </a:r>
                      <a:endParaRPr lang="en-GB" sz="1000" dirty="0">
                        <a:latin typeface="+mj-lt"/>
                      </a:endParaRPr>
                    </a:p>
                  </a:txBody>
                  <a:tcPr/>
                </a:tc>
                <a:tc>
                  <a:txBody>
                    <a:bodyPr/>
                    <a:lstStyle/>
                    <a:p>
                      <a:pPr algn="just"/>
                      <a:r>
                        <a:rPr lang="en-US" sz="1000" dirty="0" smtClean="0">
                          <a:latin typeface="+mj-lt"/>
                        </a:rPr>
                        <a:t>Clinics have open plan Reception areas without shielded desks and are</a:t>
                      </a:r>
                      <a:r>
                        <a:rPr lang="en-US" sz="1000" baseline="0" dirty="0" smtClean="0">
                          <a:latin typeface="+mj-lt"/>
                        </a:rPr>
                        <a:t> often within two meters of clients when taking payments, booking appointments, helping clients choose products and passing over paperwork. Social distancing requirements do not change for “medical facilities” after 19</a:t>
                      </a:r>
                      <a:r>
                        <a:rPr lang="en-US" sz="1000" baseline="30000" dirty="0" smtClean="0">
                          <a:latin typeface="+mj-lt"/>
                        </a:rPr>
                        <a:t>th</a:t>
                      </a:r>
                      <a:r>
                        <a:rPr lang="en-US" sz="1000" baseline="0" dirty="0" smtClean="0">
                          <a:latin typeface="+mj-lt"/>
                        </a:rPr>
                        <a:t> July and retail environments have been encouraged to keep preventative barrier methods in place when under 2m apart. This is an infection control risk.</a:t>
                      </a:r>
                      <a:endParaRPr lang="en-GB" sz="1000" dirty="0">
                        <a:latin typeface="+mj-lt"/>
                      </a:endParaRPr>
                    </a:p>
                  </a:txBody>
                  <a:tcPr/>
                </a:tc>
                <a:tc>
                  <a:txBody>
                    <a:bodyPr/>
                    <a:lstStyle/>
                    <a:p>
                      <a:pPr algn="just"/>
                      <a:endParaRPr lang="en-GB" sz="1000" dirty="0">
                        <a:latin typeface="+mj-lt"/>
                      </a:endParaRPr>
                    </a:p>
                  </a:txBody>
                  <a:tcPr>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The Perspex</a:t>
                      </a:r>
                      <a:r>
                        <a:rPr lang="en-US" sz="1000" baseline="0" dirty="0" smtClean="0">
                          <a:latin typeface="+mj-lt"/>
                        </a:rPr>
                        <a:t> barriers in place at Reception (if installed as per local RA) should remain in place at this </a:t>
                      </a:r>
                      <a:r>
                        <a:rPr lang="en-US" sz="1000" baseline="0" dirty="0" smtClean="0">
                          <a:latin typeface="+mj-lt"/>
                        </a:rPr>
                        <a:t>time if indicated by a review of the local risk assessment. They may no longer be required if the desk &amp; setup allows for a 1m+ mitigations or a 2m gap between Staff and Clients.</a:t>
                      </a:r>
                    </a:p>
                    <a:p>
                      <a:pPr marL="171450" indent="-171450" algn="just">
                        <a:buFont typeface="Arial" panose="020B0604020202020204" pitchFamily="34" charset="0"/>
                        <a:buChar char="•"/>
                      </a:pPr>
                      <a:r>
                        <a:rPr lang="en-US" sz="1000" baseline="0" dirty="0" smtClean="0">
                          <a:latin typeface="+mj-lt"/>
                        </a:rPr>
                        <a:t> </a:t>
                      </a:r>
                      <a:r>
                        <a:rPr lang="en-US" sz="1000" baseline="0" dirty="0" smtClean="0">
                          <a:latin typeface="+mj-lt"/>
                        </a:rPr>
                        <a:t>For “medical facilities” social distancing tape or demarcation should stay in place or be refreshed to remind Clients of the required behaviours. These may be removed in Destination Skin and replaced with new marketing material encouraging social responsibility.</a:t>
                      </a:r>
                    </a:p>
                    <a:p>
                      <a:pPr marL="171450" indent="-171450" algn="just">
                        <a:buFont typeface="Arial" panose="020B0604020202020204" pitchFamily="34" charset="0"/>
                        <a:buChar char="•"/>
                      </a:pPr>
                      <a:r>
                        <a:rPr lang="en-US" sz="1000" baseline="0" dirty="0" smtClean="0">
                          <a:latin typeface="+mj-lt"/>
                        </a:rPr>
                        <a:t>Staff should continue with policy of wiping down all touch points with suitable cleanser in front of the Client prior to use to install confidence and good ipc controls. This includes pens, clipboards, payment terminals and any purchased products.</a:t>
                      </a:r>
                    </a:p>
                    <a:p>
                      <a:pPr marL="171450" indent="-171450" algn="just">
                        <a:buFont typeface="Arial" panose="020B0604020202020204" pitchFamily="34" charset="0"/>
                        <a:buChar char="•"/>
                      </a:pPr>
                      <a:r>
                        <a:rPr lang="en-US" sz="1000" dirty="0" smtClean="0">
                          <a:latin typeface="+mj-lt"/>
                        </a:rPr>
                        <a:t>Contactless methods of payment should continue to be encouraged. </a:t>
                      </a:r>
                      <a:endParaRPr lang="en-GB" sz="1000" dirty="0">
                        <a:latin typeface="+mj-lt"/>
                      </a:endParaRPr>
                    </a:p>
                  </a:txBody>
                  <a:tcPr/>
                </a:tc>
              </a:tr>
              <a:tr h="1716258">
                <a:tc>
                  <a:txBody>
                    <a:bodyPr/>
                    <a:lstStyle/>
                    <a:p>
                      <a:r>
                        <a:rPr lang="en-US" sz="1000" dirty="0" smtClean="0">
                          <a:latin typeface="+mj-lt"/>
                        </a:rPr>
                        <a:t>Clients</a:t>
                      </a:r>
                      <a:endParaRPr lang="en-GB" sz="1000" dirty="0">
                        <a:latin typeface="+mj-lt"/>
                      </a:endParaRPr>
                    </a:p>
                  </a:txBody>
                  <a:tcPr/>
                </a:tc>
                <a:tc>
                  <a:txBody>
                    <a:bodyPr/>
                    <a:lstStyle/>
                    <a:p>
                      <a:pPr algn="just"/>
                      <a:r>
                        <a:rPr lang="en-US" sz="1000" dirty="0" smtClean="0">
                          <a:latin typeface="+mj-lt"/>
                        </a:rPr>
                        <a:t>Client waiting areas are</a:t>
                      </a:r>
                      <a:r>
                        <a:rPr lang="en-US" sz="1000" baseline="0" dirty="0" smtClean="0">
                          <a:latin typeface="+mj-lt"/>
                        </a:rPr>
                        <a:t> often small, and have cluster or face to face seating to maximize the number of available seats for waiting clientele. Whilst social distancing is no longer a UK wide legal requirement after 19</a:t>
                      </a:r>
                      <a:r>
                        <a:rPr lang="en-US" sz="1000" baseline="30000" dirty="0" smtClean="0">
                          <a:latin typeface="+mj-lt"/>
                        </a:rPr>
                        <a:t>th</a:t>
                      </a:r>
                      <a:r>
                        <a:rPr lang="en-US" sz="1000" baseline="0" dirty="0" smtClean="0">
                          <a:latin typeface="+mj-lt"/>
                        </a:rPr>
                        <a:t> July, it is still a requirement in Scotland, Wales and in “medical facilities” and is strongly encouraged in high Delta variant areas. </a:t>
                      </a:r>
                      <a:endParaRPr lang="en-GB" sz="1000" dirty="0">
                        <a:latin typeface="+mj-lt"/>
                      </a:endParaRPr>
                    </a:p>
                  </a:txBody>
                  <a:tcPr/>
                </a:tc>
                <a:tc>
                  <a:txBody>
                    <a:bodyPr/>
                    <a:lstStyle/>
                    <a:p>
                      <a:pPr algn="just"/>
                      <a:endParaRPr lang="en-GB" sz="1000" dirty="0">
                        <a:latin typeface="+mj-lt"/>
                      </a:endParaRPr>
                    </a:p>
                  </a:txBody>
                  <a:tcPr>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The Clinic Manager should undertake a local review of the waiting area(s) within clinic, and cordon off chairs</a:t>
                      </a:r>
                      <a:r>
                        <a:rPr lang="en-US" sz="1000" baseline="0" dirty="0" smtClean="0">
                          <a:latin typeface="+mj-lt"/>
                        </a:rPr>
                        <a:t> that are closer than 2m from each other with appropriate marketing collateral. Where possible, seating should be arranged so that it is not face to face.</a:t>
                      </a:r>
                    </a:p>
                    <a:p>
                      <a:pPr marL="171450" indent="-171450" algn="just">
                        <a:buFont typeface="Arial" panose="020B0604020202020204" pitchFamily="34" charset="0"/>
                        <a:buChar char="•"/>
                      </a:pPr>
                      <a:r>
                        <a:rPr lang="en-US" sz="1000" baseline="0" dirty="0" smtClean="0">
                          <a:latin typeface="+mj-lt"/>
                        </a:rPr>
                        <a:t>All Clients attending “medical facilities” must continue to wear a material face covering when they attend (unless exempt), as per NHS IPC guidelines. Clients attending Destination Skin in England should be encouraged to continue to wear a face covering.</a:t>
                      </a:r>
                    </a:p>
                    <a:p>
                      <a:pPr marL="171450" indent="-171450" algn="just">
                        <a:buFont typeface="Arial" panose="020B0604020202020204" pitchFamily="34" charset="0"/>
                        <a:buChar char="•"/>
                      </a:pPr>
                      <a:r>
                        <a:rPr lang="en-US" sz="1000" baseline="0" dirty="0" smtClean="0">
                          <a:latin typeface="+mj-lt"/>
                        </a:rPr>
                        <a:t>Policy of only allowing a suitable number of Clients into the waiting area should remain in force. This could mean staggering appointment times, and ensuring that suitable waiting distances are marked out for Clients. </a:t>
                      </a:r>
                    </a:p>
                    <a:p>
                      <a:pPr marL="171450" indent="-171450" algn="just">
                        <a:buFont typeface="Arial" panose="020B0604020202020204" pitchFamily="34" charset="0"/>
                        <a:buChar char="•"/>
                      </a:pPr>
                      <a:r>
                        <a:rPr lang="en-US" sz="1000" baseline="0" dirty="0" smtClean="0">
                          <a:latin typeface="+mj-lt"/>
                        </a:rPr>
                        <a:t>This should be supported by “Covid-19 Secure” posters for Clients for all clinics.</a:t>
                      </a:r>
                      <a:endParaRPr lang="en-GB" sz="1000" dirty="0">
                        <a:latin typeface="+mj-lt"/>
                      </a:endParaRPr>
                    </a:p>
                  </a:txBody>
                  <a:tcPr/>
                </a:tc>
              </a:tr>
              <a:tr h="682283">
                <a:tc>
                  <a:txBody>
                    <a:bodyPr/>
                    <a:lstStyle/>
                    <a:p>
                      <a:r>
                        <a:rPr lang="en-US" sz="1000" dirty="0" smtClean="0">
                          <a:latin typeface="+mj-lt"/>
                        </a:rPr>
                        <a:t>Staff, Clients</a:t>
                      </a:r>
                      <a:endParaRPr lang="en-GB" sz="1000" dirty="0">
                        <a:latin typeface="+mj-lt"/>
                      </a:endParaRPr>
                    </a:p>
                  </a:txBody>
                  <a:tcPr/>
                </a:tc>
                <a:tc>
                  <a:txBody>
                    <a:bodyPr/>
                    <a:lstStyle/>
                    <a:p>
                      <a:pPr algn="just"/>
                      <a:r>
                        <a:rPr lang="en-US" sz="1000" dirty="0" smtClean="0">
                          <a:latin typeface="+mj-lt"/>
                        </a:rPr>
                        <a:t>Product displays are open to clients</a:t>
                      </a:r>
                      <a:r>
                        <a:rPr lang="en-US" sz="1000" baseline="0" dirty="0" smtClean="0">
                          <a:latin typeface="+mj-lt"/>
                        </a:rPr>
                        <a:t> to browse. They are both difficult to sanitise quickly and a high touch point area.</a:t>
                      </a:r>
                      <a:endParaRPr lang="en-GB" sz="1000" dirty="0">
                        <a:latin typeface="+mj-lt"/>
                      </a:endParaRPr>
                    </a:p>
                  </a:txBody>
                  <a:tcPr/>
                </a:tc>
                <a:tc>
                  <a:txBody>
                    <a:bodyPr/>
                    <a:lstStyle/>
                    <a:p>
                      <a:pPr algn="just"/>
                      <a:endParaRPr lang="en-GB" sz="1000" dirty="0">
                        <a:latin typeface="+mj-lt"/>
                      </a:endParaRPr>
                    </a:p>
                  </a:txBody>
                  <a:tcPr>
                    <a:solidFill>
                      <a:schemeClr val="accent4"/>
                    </a:solidFill>
                  </a:tcPr>
                </a:tc>
                <a:tc>
                  <a:txBody>
                    <a:bodyPr/>
                    <a:lstStyle/>
                    <a:p>
                      <a:pPr marL="171450" indent="-171450" algn="just">
                        <a:buFont typeface="Arial" panose="020B0604020202020204" pitchFamily="34" charset="0"/>
                        <a:buChar char="•"/>
                      </a:pPr>
                      <a:r>
                        <a:rPr lang="en-US" sz="1000" baseline="0" dirty="0" smtClean="0">
                          <a:latin typeface="+mj-lt"/>
                        </a:rPr>
                        <a:t>Coronavirus has been shown to be active on paper and cardboard for 24 hours – ensure any ”Tester” products are frequently wiped down with an appropriate cleanser.</a:t>
                      </a:r>
                      <a:endParaRPr lang="en-GB" sz="1000" dirty="0">
                        <a:latin typeface="+mj-lt"/>
                      </a:endParaRPr>
                    </a:p>
                  </a:txBody>
                  <a:tcPr/>
                </a:tc>
              </a:tr>
              <a:tr h="2750234">
                <a:tc>
                  <a:txBody>
                    <a:bodyPr/>
                    <a:lstStyle/>
                    <a:p>
                      <a:r>
                        <a:rPr lang="en-US" sz="1000" dirty="0" smtClean="0">
                          <a:latin typeface="+mj-lt"/>
                        </a:rPr>
                        <a:t>Staff, Cleaners</a:t>
                      </a:r>
                      <a:endParaRPr lang="en-GB" sz="1000" dirty="0">
                        <a:latin typeface="+mj-lt"/>
                      </a:endParaRPr>
                    </a:p>
                  </a:txBody>
                  <a:tcPr/>
                </a:tc>
                <a:tc>
                  <a:txBody>
                    <a:bodyPr/>
                    <a:lstStyle/>
                    <a:p>
                      <a:pPr algn="just"/>
                      <a:r>
                        <a:rPr lang="en-US" sz="1000" dirty="0" smtClean="0">
                          <a:latin typeface="+mj-lt"/>
                        </a:rPr>
                        <a:t>Cleaning within clinics normally occurs at the beginning and end of the working</a:t>
                      </a:r>
                      <a:r>
                        <a:rPr lang="en-US" sz="1000" baseline="0" dirty="0" smtClean="0">
                          <a:latin typeface="+mj-lt"/>
                        </a:rPr>
                        <a:t> day, with no specific guidance as to the level of cleanliness required in non-clinical areas above ‘visibly clean and tidy’ and no focus on touch points due to the single-use PPE used by Clinicians. This is a safety risk.</a:t>
                      </a:r>
                      <a:endParaRPr lang="en-GB" sz="1000" dirty="0">
                        <a:latin typeface="+mj-lt"/>
                      </a:endParaRPr>
                    </a:p>
                  </a:txBody>
                  <a:tcPr/>
                </a:tc>
                <a:tc>
                  <a:txBody>
                    <a:bodyPr/>
                    <a:lstStyle/>
                    <a:p>
                      <a:pPr algn="just"/>
                      <a:endParaRPr lang="en-GB" sz="1000" dirty="0">
                        <a:latin typeface="+mj-lt"/>
                      </a:endParaRPr>
                    </a:p>
                  </a:txBody>
                  <a:tcPr>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The Business must continue to review and update </a:t>
                      </a:r>
                      <a:r>
                        <a:rPr lang="en-US" sz="1000" kern="1200" dirty="0" smtClean="0">
                          <a:solidFill>
                            <a:schemeClr val="dk1"/>
                          </a:solidFill>
                          <a:latin typeface="+mj-lt"/>
                          <a:ea typeface="+mn-ea"/>
                          <a:cs typeface="+mn-cs"/>
                        </a:rPr>
                        <a:t>Covid19 Safety policy based on current risk levels</a:t>
                      </a:r>
                      <a:r>
                        <a:rPr lang="en-US" sz="1000" baseline="0" dirty="0" smtClean="0">
                          <a:latin typeface="+mj-lt"/>
                        </a:rPr>
                        <a:t> and this must be implemented within clinics. </a:t>
                      </a:r>
                    </a:p>
                    <a:p>
                      <a:pPr marL="171450" indent="-171450" algn="just">
                        <a:buFont typeface="Arial" panose="020B0604020202020204" pitchFamily="34" charset="0"/>
                        <a:buChar char="•"/>
                      </a:pPr>
                      <a:r>
                        <a:rPr lang="en-US" sz="1000" baseline="0" dirty="0" smtClean="0">
                          <a:latin typeface="+mj-lt"/>
                        </a:rPr>
                        <a:t>The Business should continue to provide support with COSHH training where different products are implemented to ensure they are being used correctly.</a:t>
                      </a:r>
                    </a:p>
                    <a:p>
                      <a:pPr marL="171450" indent="-171450" algn="just">
                        <a:buFont typeface="Arial" panose="020B0604020202020204" pitchFamily="34" charset="0"/>
                        <a:buChar char="•"/>
                      </a:pPr>
                      <a:r>
                        <a:rPr lang="en-US" sz="1000" baseline="0" dirty="0" smtClean="0">
                          <a:latin typeface="+mj-lt"/>
                        </a:rPr>
                        <a:t>If the clinic is in a more vulnerable host location, it should be considered whether local arrangements should be made with the host to ensure safety. (i.e. Hospital or Shopping Complex.)</a:t>
                      </a:r>
                    </a:p>
                    <a:p>
                      <a:pPr marL="171450" indent="-171450" algn="just">
                        <a:buFont typeface="Arial" panose="020B0604020202020204" pitchFamily="34" charset="0"/>
                        <a:buChar char="•"/>
                      </a:pPr>
                      <a:r>
                        <a:rPr lang="en-US" sz="1000" baseline="0" dirty="0" smtClean="0">
                          <a:latin typeface="+mj-lt"/>
                        </a:rPr>
                        <a:t>Clinics should continue to review and follow a local assessment of touchpoints – this should be a physical exercise supported by the H&amp;S Team.</a:t>
                      </a:r>
                    </a:p>
                    <a:p>
                      <a:pPr marL="171450" indent="-171450" algn="just">
                        <a:buFont typeface="Arial" panose="020B0604020202020204" pitchFamily="34" charset="0"/>
                        <a:buChar char="•"/>
                      </a:pPr>
                      <a:r>
                        <a:rPr lang="en-US" sz="1000" baseline="0" dirty="0" smtClean="0">
                          <a:latin typeface="+mj-lt"/>
                        </a:rPr>
                        <a:t>The Business must supply adequate type and amount of </a:t>
                      </a:r>
                      <a:r>
                        <a:rPr lang="en-GB" sz="1000" baseline="0" noProof="0" dirty="0" smtClean="0">
                          <a:latin typeface="+mj-lt"/>
                        </a:rPr>
                        <a:t>sanitisation</a:t>
                      </a:r>
                      <a:r>
                        <a:rPr lang="en-US" sz="1000" baseline="0" dirty="0" smtClean="0">
                          <a:latin typeface="+mj-lt"/>
                        </a:rPr>
                        <a:t> equipment to support the enhanced level of cleaning required.</a:t>
                      </a:r>
                    </a:p>
                    <a:p>
                      <a:pPr marL="171450" indent="-171450" algn="just">
                        <a:buFont typeface="Arial" panose="020B0604020202020204" pitchFamily="34" charset="0"/>
                        <a:buChar char="•"/>
                      </a:pPr>
                      <a:r>
                        <a:rPr lang="en-US" sz="1000" baseline="0" dirty="0" smtClean="0">
                          <a:latin typeface="+mj-lt"/>
                        </a:rPr>
                        <a:t>Clinics should be cleaned throughout the day, and should consider nominating a daily “touch point cleaner” to spot clean.</a:t>
                      </a:r>
                      <a:endParaRPr lang="en-GB" sz="1000" dirty="0">
                        <a:latin typeface="+mj-lt"/>
                      </a:endParaRPr>
                    </a:p>
                  </a:txBody>
                  <a:tcPr/>
                </a:tc>
              </a:tr>
            </a:tbl>
          </a:graphicData>
        </a:graphic>
      </p:graphicFrame>
    </p:spTree>
    <p:extLst>
      <p:ext uri="{BB962C8B-B14F-4D97-AF65-F5344CB8AC3E}">
        <p14:creationId xmlns:p14="http://schemas.microsoft.com/office/powerpoint/2010/main" val="283032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1489" y="228467"/>
            <a:ext cx="4377914" cy="828784"/>
          </a:xfrm>
          <a:noFill/>
        </p:spPr>
        <p:txBody>
          <a:bodyPr/>
          <a:lstStyle/>
          <a:p>
            <a:r>
              <a:rPr lang="en-US" dirty="0" smtClean="0"/>
              <a:t>Part One Assessment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2872709"/>
              </p:ext>
            </p:extLst>
          </p:nvPr>
        </p:nvGraphicFramePr>
        <p:xfrm>
          <a:off x="261277" y="904851"/>
          <a:ext cx="6335447" cy="7129677"/>
        </p:xfrm>
        <a:graphic>
          <a:graphicData uri="http://schemas.openxmlformats.org/drawingml/2006/table">
            <a:tbl>
              <a:tblPr firstRow="1" bandRow="1">
                <a:tableStyleId>{5C22544A-7EE6-4342-B048-85BDC9FD1C3A}</a:tableStyleId>
              </a:tblPr>
              <a:tblGrid>
                <a:gridCol w="529930"/>
                <a:gridCol w="1977229"/>
                <a:gridCol w="353568"/>
                <a:gridCol w="3474720"/>
              </a:tblGrid>
              <a:tr h="396240">
                <a:tc>
                  <a:txBody>
                    <a:bodyPr/>
                    <a:lstStyle/>
                    <a:p>
                      <a:pPr algn="just"/>
                      <a:r>
                        <a:rPr lang="en-GB" sz="1000" noProof="0" dirty="0" smtClean="0">
                          <a:latin typeface="+mj-lt"/>
                        </a:rPr>
                        <a:t>Who is at risk</a:t>
                      </a:r>
                      <a:endParaRPr lang="en-GB" sz="1000" noProof="0" dirty="0">
                        <a:latin typeface="+mj-lt"/>
                      </a:endParaRPr>
                    </a:p>
                  </a:txBody>
                  <a:tcPr marL="45720" marR="45720"/>
                </a:tc>
                <a:tc>
                  <a:txBody>
                    <a:bodyPr/>
                    <a:lstStyle/>
                    <a:p>
                      <a:pPr algn="just"/>
                      <a:r>
                        <a:rPr lang="en-GB" sz="1000" noProof="0" dirty="0" smtClean="0">
                          <a:latin typeface="+mj-lt"/>
                        </a:rPr>
                        <a:t>Risk identified</a:t>
                      </a:r>
                      <a:endParaRPr lang="en-GB" sz="1000" noProof="0" dirty="0">
                        <a:latin typeface="+mj-lt"/>
                      </a:endParaRPr>
                    </a:p>
                  </a:txBody>
                  <a:tcPr marL="45720" marR="45720"/>
                </a:tc>
                <a:tc>
                  <a:txBody>
                    <a:bodyPr/>
                    <a:lstStyle/>
                    <a:p>
                      <a:pPr algn="just"/>
                      <a:r>
                        <a:rPr lang="en-GB" sz="900" noProof="0" dirty="0" smtClean="0">
                          <a:latin typeface="+mj-lt"/>
                        </a:rPr>
                        <a:t>RAG</a:t>
                      </a:r>
                      <a:r>
                        <a:rPr lang="en-GB" sz="900" baseline="0" noProof="0" dirty="0" smtClean="0">
                          <a:latin typeface="+mj-lt"/>
                        </a:rPr>
                        <a:t> rating</a:t>
                      </a:r>
                      <a:endParaRPr lang="en-GB" sz="900" noProof="0" dirty="0">
                        <a:latin typeface="+mj-lt"/>
                      </a:endParaRPr>
                    </a:p>
                  </a:txBody>
                  <a:tcPr marL="45720" marR="45720" vert="vert270"/>
                </a:tc>
                <a:tc>
                  <a:txBody>
                    <a:bodyPr/>
                    <a:lstStyle/>
                    <a:p>
                      <a:pPr algn="just"/>
                      <a:r>
                        <a:rPr lang="en-GB" sz="1000" noProof="0" dirty="0" smtClean="0">
                          <a:latin typeface="+mj-lt"/>
                        </a:rPr>
                        <a:t>Mitigating Actions</a:t>
                      </a:r>
                      <a:endParaRPr lang="en-GB" sz="1000" noProof="0" dirty="0">
                        <a:latin typeface="+mj-lt"/>
                      </a:endParaRPr>
                    </a:p>
                  </a:txBody>
                  <a:tcPr marL="45720" marR="45720"/>
                </a:tc>
              </a:tr>
              <a:tr h="2892957">
                <a:tc>
                  <a:txBody>
                    <a:bodyPr/>
                    <a:lstStyle/>
                    <a:p>
                      <a:pPr algn="just"/>
                      <a:r>
                        <a:rPr lang="en-US" sz="1000" noProof="0" dirty="0" smtClean="0">
                          <a:latin typeface="+mj-lt"/>
                        </a:rPr>
                        <a:t>Staff, Clients</a:t>
                      </a:r>
                      <a:endParaRPr lang="en-GB" sz="1000" noProof="0" dirty="0">
                        <a:latin typeface="+mj-lt"/>
                      </a:endParaRPr>
                    </a:p>
                  </a:txBody>
                  <a:tcPr marL="45720" marR="45720"/>
                </a:tc>
                <a:tc>
                  <a:txBody>
                    <a:bodyPr/>
                    <a:lstStyle/>
                    <a:p>
                      <a:pPr algn="just"/>
                      <a:r>
                        <a:rPr lang="en-GB" sz="1000" noProof="0" dirty="0" smtClean="0">
                          <a:latin typeface="+mj-lt"/>
                        </a:rPr>
                        <a:t>Ventilation</a:t>
                      </a:r>
                      <a:r>
                        <a:rPr lang="en-GB" sz="1000" baseline="0" noProof="0" dirty="0" smtClean="0">
                          <a:latin typeface="+mj-lt"/>
                        </a:rPr>
                        <a:t> within rooms: there is an enhanced need for good air turnover after non-aerosol generating treatments, and during and after aerosol generating treatments to ensure contaminants are filtered out of the air. Staff and Clients will be wearing PPE when in the rooms in “medical facilities” – but there is a residual infection control risk and in “non-medical facilities” such as Destination Skin, after 19</a:t>
                      </a:r>
                      <a:r>
                        <a:rPr lang="en-GB" sz="1000" baseline="30000" noProof="0" dirty="0" smtClean="0">
                          <a:latin typeface="+mj-lt"/>
                        </a:rPr>
                        <a:t>th</a:t>
                      </a:r>
                      <a:r>
                        <a:rPr lang="en-GB" sz="1000" baseline="0" noProof="0" dirty="0" smtClean="0">
                          <a:latin typeface="+mj-lt"/>
                        </a:rPr>
                        <a:t> July there will be no legal requirement for Clients to wear face coverings and they are within their rights to refuse to don a covering during treatment.</a:t>
                      </a:r>
                      <a:endParaRPr lang="en-GB" sz="1000" noProof="0" dirty="0">
                        <a:latin typeface="+mj-lt"/>
                      </a:endParaRPr>
                    </a:p>
                  </a:txBody>
                  <a:tcPr marL="45720" marR="45720"/>
                </a:tc>
                <a:tc>
                  <a:txBody>
                    <a:bodyPr/>
                    <a:lstStyle/>
                    <a:p>
                      <a:pPr algn="just"/>
                      <a:endParaRPr lang="en-GB" sz="1000" noProof="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GB" sz="1000" noProof="0" dirty="0" smtClean="0">
                          <a:latin typeface="+mj-lt"/>
                        </a:rPr>
                        <a:t>Clinics must perform a local assessment of ventilation in rooms</a:t>
                      </a:r>
                      <a:r>
                        <a:rPr lang="en-GB" sz="1000" baseline="0" noProof="0" dirty="0" smtClean="0">
                          <a:latin typeface="+mj-lt"/>
                        </a:rPr>
                        <a:t> and continue to prioritise using those with forced extract or windows that can be safely opened.</a:t>
                      </a:r>
                    </a:p>
                    <a:p>
                      <a:pPr marL="171450" indent="-171450" algn="just">
                        <a:buFont typeface="Arial" panose="020B0604020202020204" pitchFamily="34" charset="0"/>
                        <a:buChar char="•"/>
                      </a:pPr>
                      <a:r>
                        <a:rPr lang="en-GB" sz="1000" baseline="0" noProof="0" dirty="0" smtClean="0">
                          <a:latin typeface="+mj-lt"/>
                        </a:rPr>
                        <a:t>Where neither of these are available, the Business should consider whether installation would be an appropriate measure.</a:t>
                      </a:r>
                    </a:p>
                    <a:p>
                      <a:pPr marL="171450" indent="-171450" algn="just">
                        <a:buFont typeface="Arial" panose="020B0604020202020204" pitchFamily="34" charset="0"/>
                        <a:buChar char="•"/>
                      </a:pPr>
                      <a:r>
                        <a:rPr lang="en-GB" sz="1000" baseline="0" noProof="0" dirty="0" smtClean="0">
                          <a:latin typeface="+mj-lt"/>
                        </a:rPr>
                        <a:t>Clients should wear adequate face coverings/PPE and Staff should be equipped with RPE/PPE as deemed appropriate by the Medical Standards Committee.</a:t>
                      </a:r>
                    </a:p>
                    <a:p>
                      <a:pPr marL="171450" indent="-171450" algn="just">
                        <a:buFont typeface="Arial" panose="020B0604020202020204" pitchFamily="34" charset="0"/>
                        <a:buChar char="•"/>
                      </a:pPr>
                      <a:r>
                        <a:rPr lang="en-GB" sz="1000" baseline="0" noProof="0" dirty="0" smtClean="0">
                          <a:latin typeface="+mj-lt"/>
                        </a:rPr>
                        <a:t>Treatment room fire doors should not be propped open to allow air-turnover  – the Business could consider the installation of appropriate kick stop fire door holders to ensure doors can be safely propped open whilst cleaning. If this is not feasible, then a normal wedge could be used but the room must not be left whilst the wedge is in-situ due to the high fire risk.</a:t>
                      </a:r>
                    </a:p>
                  </a:txBody>
                  <a:tcPr marL="45720" marR="45720"/>
                </a:tc>
              </a:tr>
              <a:tr h="1615440">
                <a:tc>
                  <a:txBody>
                    <a:bodyPr/>
                    <a:lstStyle/>
                    <a:p>
                      <a:pPr algn="just"/>
                      <a:r>
                        <a:rPr lang="en-US" sz="1000" noProof="0" dirty="0" smtClean="0">
                          <a:latin typeface="+mj-lt"/>
                        </a:rPr>
                        <a:t>Staff</a:t>
                      </a:r>
                      <a:endParaRPr lang="en-GB" sz="1000" noProof="0" dirty="0">
                        <a:latin typeface="+mj-lt"/>
                      </a:endParaRPr>
                    </a:p>
                  </a:txBody>
                  <a:tcPr marL="45720" marR="45720"/>
                </a:tc>
                <a:tc>
                  <a:txBody>
                    <a:bodyPr/>
                    <a:lstStyle/>
                    <a:p>
                      <a:pPr algn="just"/>
                      <a:r>
                        <a:rPr lang="en-GB" sz="1000" noProof="0" dirty="0" smtClean="0">
                          <a:latin typeface="+mj-lt"/>
                        </a:rPr>
                        <a:t>Client</a:t>
                      </a:r>
                      <a:r>
                        <a:rPr lang="en-GB" sz="1000" baseline="0" noProof="0" dirty="0" smtClean="0">
                          <a:latin typeface="+mj-lt"/>
                        </a:rPr>
                        <a:t> reaction: continuing mitigating actions will mean a change of behaviours required from clients coming into the clinic from actions required in their normal daily activities. There is a possibility of adverse social media attention and complaints as Staff may have to refuse treatment and entry to the building if the Client is not suitable or fails/refuses a wellness check. This is a particular risk for Destination Skin Staff due to not being able to enforce the use of mask wearing and social distancing after 19</a:t>
                      </a:r>
                      <a:r>
                        <a:rPr lang="en-GB" sz="1000" baseline="30000" noProof="0" dirty="0" smtClean="0">
                          <a:latin typeface="+mj-lt"/>
                        </a:rPr>
                        <a:t>th</a:t>
                      </a:r>
                      <a:r>
                        <a:rPr lang="en-GB" sz="1000" baseline="0" noProof="0" dirty="0" smtClean="0">
                          <a:latin typeface="+mj-lt"/>
                        </a:rPr>
                        <a:t> July. This is a wellbeing and brand risk. </a:t>
                      </a:r>
                      <a:endParaRPr lang="en-GB" sz="1000" noProof="0" dirty="0">
                        <a:latin typeface="+mj-lt"/>
                      </a:endParaRPr>
                    </a:p>
                  </a:txBody>
                  <a:tcPr marL="45720" marR="45720"/>
                </a:tc>
                <a:tc>
                  <a:txBody>
                    <a:bodyPr/>
                    <a:lstStyle/>
                    <a:p>
                      <a:pPr algn="just"/>
                      <a:endParaRPr lang="en-GB" sz="1000" noProof="0" dirty="0">
                        <a:latin typeface="+mj-lt"/>
                      </a:endParaRPr>
                    </a:p>
                  </a:txBody>
                  <a:tcPr marL="45720" marR="45720">
                    <a:solidFill>
                      <a:schemeClr val="accent4"/>
                    </a:solidFill>
                  </a:tcPr>
                </a:tc>
                <a:tc>
                  <a:txBody>
                    <a:bodyPr/>
                    <a:lstStyle/>
                    <a:p>
                      <a:pPr marL="171450" indent="-171450" algn="just">
                        <a:buFont typeface="Arial" panose="020B0604020202020204" pitchFamily="34" charset="0"/>
                        <a:buChar char="•"/>
                      </a:pPr>
                      <a:r>
                        <a:rPr lang="en-GB" sz="1000" noProof="0" dirty="0" smtClean="0">
                          <a:latin typeface="+mj-lt"/>
                        </a:rPr>
                        <a:t>The Business should revise their current Covid-19 end-to-end</a:t>
                      </a:r>
                      <a:r>
                        <a:rPr lang="en-GB" sz="1000" baseline="0" noProof="0" dirty="0" smtClean="0">
                          <a:latin typeface="+mj-lt"/>
                        </a:rPr>
                        <a:t> Customer journey to prepare Clients for the continued behavioural requirements within “medical facilities”.</a:t>
                      </a:r>
                    </a:p>
                    <a:p>
                      <a:pPr marL="171450" indent="-171450" algn="just">
                        <a:buFont typeface="Arial" panose="020B0604020202020204" pitchFamily="34" charset="0"/>
                        <a:buChar char="•"/>
                      </a:pPr>
                      <a:r>
                        <a:rPr lang="en-GB" sz="1000" baseline="0" noProof="0" dirty="0" smtClean="0">
                          <a:latin typeface="+mj-lt"/>
                        </a:rPr>
                        <a:t>The Clinic should ensure that adequate positive signage is displayed around the clinic to reinforce the Company safety message, with marketing material produced specifically for Destination Skin reiterating the need for a social conscience at this time.</a:t>
                      </a:r>
                    </a:p>
                    <a:p>
                      <a:pPr marL="171450" indent="-171450" algn="just">
                        <a:buFont typeface="Arial" panose="020B0604020202020204" pitchFamily="34" charset="0"/>
                        <a:buChar char="•"/>
                      </a:pPr>
                      <a:r>
                        <a:rPr lang="en-GB" sz="1000" baseline="0" noProof="0" dirty="0" smtClean="0">
                          <a:latin typeface="+mj-lt"/>
                        </a:rPr>
                        <a:t>In areas identified by the Government as high areas of Delta variant spread, Marketing collateral should be produced to reiterate the need to still wear face coverings and socially distance, as per Government advice. </a:t>
                      </a:r>
                    </a:p>
                    <a:p>
                      <a:pPr marL="171450" indent="-171450" algn="just">
                        <a:buFont typeface="Arial" panose="020B0604020202020204" pitchFamily="34" charset="0"/>
                        <a:buChar char="•"/>
                      </a:pPr>
                      <a:r>
                        <a:rPr lang="en-GB" sz="1000" baseline="0" noProof="0" dirty="0" smtClean="0">
                          <a:latin typeface="+mj-lt"/>
                        </a:rPr>
                        <a:t>Staff should be supported with responses to complaints regarding Covid safety measures.</a:t>
                      </a:r>
                    </a:p>
                    <a:p>
                      <a:pPr marL="171450" indent="-171450" algn="just">
                        <a:buFont typeface="Arial" panose="020B0604020202020204" pitchFamily="34" charset="0"/>
                        <a:buChar char="•"/>
                      </a:pPr>
                      <a:r>
                        <a:rPr lang="en-GB" sz="1000" baseline="0" noProof="0" dirty="0" smtClean="0">
                          <a:latin typeface="+mj-lt"/>
                        </a:rPr>
                        <a:t>The Business should consider an installation of FAQ posters about the changes in the waiting area, and updating appointment confirmations, website and other social channels.</a:t>
                      </a:r>
                      <a:endParaRPr lang="en-GB" sz="1000" noProof="0" dirty="0">
                        <a:latin typeface="+mj-lt"/>
                      </a:endParaRPr>
                    </a:p>
                  </a:txBody>
                  <a:tcPr marL="45720" marR="45720"/>
                </a:tc>
              </a:tr>
              <a:tr h="1005840">
                <a:tc>
                  <a:txBody>
                    <a:bodyPr/>
                    <a:lstStyle/>
                    <a:p>
                      <a:pPr algn="just"/>
                      <a:r>
                        <a:rPr lang="en-US" sz="1000" noProof="0" dirty="0" smtClean="0">
                          <a:latin typeface="+mj-lt"/>
                        </a:rPr>
                        <a:t>Staff</a:t>
                      </a:r>
                      <a:endParaRPr lang="en-GB" sz="1000" noProof="0" dirty="0">
                        <a:latin typeface="+mj-lt"/>
                      </a:endParaRPr>
                    </a:p>
                  </a:txBody>
                  <a:tcPr marL="45720" marR="45720"/>
                </a:tc>
                <a:tc>
                  <a:txBody>
                    <a:bodyPr/>
                    <a:lstStyle/>
                    <a:p>
                      <a:pPr algn="just"/>
                      <a:r>
                        <a:rPr lang="en-US" sz="1000" noProof="0" dirty="0" smtClean="0">
                          <a:latin typeface="+mj-lt"/>
                        </a:rPr>
                        <a:t>Dermatitis due to frequent hand washing. Repeated exposure to water and use of soap, alcohol hand gel, and other detergents can cause dry skin, and what is known as irritant contact dermatitis.</a:t>
                      </a:r>
                      <a:endParaRPr lang="en-GB" sz="1000" noProof="0" dirty="0">
                        <a:latin typeface="+mj-lt"/>
                      </a:endParaRPr>
                    </a:p>
                  </a:txBody>
                  <a:tcPr marL="45720" marR="45720"/>
                </a:tc>
                <a:tc>
                  <a:txBody>
                    <a:bodyPr/>
                    <a:lstStyle/>
                    <a:p>
                      <a:pPr algn="just"/>
                      <a:endParaRPr lang="en-GB" sz="1000" noProof="0" dirty="0">
                        <a:latin typeface="+mj-lt"/>
                      </a:endParaRPr>
                    </a:p>
                  </a:txBody>
                  <a:tcPr marL="45720" marR="45720">
                    <a:solidFill>
                      <a:schemeClr val="accent4"/>
                    </a:solidFill>
                  </a:tcPr>
                </a:tc>
                <a:tc>
                  <a:txBody>
                    <a:bodyPr/>
                    <a:lstStyle/>
                    <a:p>
                      <a:pPr marL="171450" indent="-171450" algn="just">
                        <a:buFont typeface="Arial" panose="020B0604020202020204" pitchFamily="34" charset="0"/>
                        <a:buChar char="•"/>
                      </a:pPr>
                      <a:r>
                        <a:rPr lang="en-US" sz="1000" noProof="0" dirty="0" smtClean="0">
                          <a:latin typeface="+mj-lt"/>
                        </a:rPr>
                        <a:t>Moisturiser (emollients) should be available to all staff.</a:t>
                      </a:r>
                    </a:p>
                    <a:p>
                      <a:pPr marL="171450" indent="-171450" algn="just">
                        <a:buFont typeface="Arial" panose="020B0604020202020204" pitchFamily="34" charset="0"/>
                        <a:buChar char="•"/>
                      </a:pPr>
                      <a:r>
                        <a:rPr lang="en-US" sz="1000" noProof="0" dirty="0" smtClean="0">
                          <a:latin typeface="+mj-lt"/>
                        </a:rPr>
                        <a:t>Hands should be fully dried after washing by patting them, not rubbing.</a:t>
                      </a:r>
                    </a:p>
                    <a:p>
                      <a:pPr marL="171450" indent="-171450" algn="just">
                        <a:buFont typeface="Arial" panose="020B0604020202020204" pitchFamily="34" charset="0"/>
                        <a:buChar char="•"/>
                      </a:pPr>
                      <a:r>
                        <a:rPr lang="en-US" sz="1000" noProof="0" dirty="0" smtClean="0">
                          <a:latin typeface="+mj-lt"/>
                        </a:rPr>
                        <a:t>Moisturiser should be applied generously after handwashing, repeatedly through the day, and whenever the skin feels dry.</a:t>
                      </a:r>
                    </a:p>
                  </a:txBody>
                  <a:tcPr marL="45720" marR="45720"/>
                </a:tc>
              </a:tr>
            </a:tbl>
          </a:graphicData>
        </a:graphic>
      </p:graphicFrame>
    </p:spTree>
    <p:extLst>
      <p:ext uri="{BB962C8B-B14F-4D97-AF65-F5344CB8AC3E}">
        <p14:creationId xmlns:p14="http://schemas.microsoft.com/office/powerpoint/2010/main" val="3167812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3566" y="281220"/>
            <a:ext cx="4377914" cy="828784"/>
          </a:xfrm>
          <a:noFill/>
        </p:spPr>
        <p:txBody>
          <a:bodyPr/>
          <a:lstStyle/>
          <a:p>
            <a:r>
              <a:rPr lang="en-US" dirty="0" smtClean="0"/>
              <a:t>Part One Assessment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8451355"/>
              </p:ext>
            </p:extLst>
          </p:nvPr>
        </p:nvGraphicFramePr>
        <p:xfrm>
          <a:off x="143839" y="1110004"/>
          <a:ext cx="6366689" cy="8016240"/>
        </p:xfrm>
        <a:graphic>
          <a:graphicData uri="http://schemas.openxmlformats.org/drawingml/2006/table">
            <a:tbl>
              <a:tblPr firstRow="1" bandRow="1">
                <a:tableStyleId>{5C22544A-7EE6-4342-B048-85BDC9FD1C3A}</a:tableStyleId>
              </a:tblPr>
              <a:tblGrid>
                <a:gridCol w="722436"/>
                <a:gridCol w="2277979"/>
                <a:gridCol w="351422"/>
                <a:gridCol w="3014852"/>
              </a:tblGrid>
              <a:tr h="396240">
                <a:tc>
                  <a:txBody>
                    <a:bodyPr/>
                    <a:lstStyle/>
                    <a:p>
                      <a:pPr algn="just"/>
                      <a:r>
                        <a:rPr lang="en-GB" sz="1000" dirty="0" smtClean="0">
                          <a:latin typeface="+mj-lt"/>
                        </a:rPr>
                        <a:t>Who is at risk</a:t>
                      </a:r>
                      <a:endParaRPr lang="en-GB" sz="1000" dirty="0">
                        <a:latin typeface="+mj-lt"/>
                      </a:endParaRPr>
                    </a:p>
                  </a:txBody>
                  <a:tcPr marL="45720" marR="45720"/>
                </a:tc>
                <a:tc>
                  <a:txBody>
                    <a:bodyPr/>
                    <a:lstStyle/>
                    <a:p>
                      <a:pPr algn="just"/>
                      <a:r>
                        <a:rPr lang="en-GB" sz="1000" dirty="0" smtClean="0">
                          <a:latin typeface="+mj-lt"/>
                        </a:rPr>
                        <a:t>Risk identified</a:t>
                      </a:r>
                      <a:endParaRPr lang="en-GB" sz="1000" dirty="0">
                        <a:latin typeface="+mj-lt"/>
                      </a:endParaRPr>
                    </a:p>
                  </a:txBody>
                  <a:tcPr marL="45720" marR="45720"/>
                </a:tc>
                <a:tc>
                  <a:txBody>
                    <a:bodyPr/>
                    <a:lstStyle/>
                    <a:p>
                      <a:pPr algn="just"/>
                      <a:r>
                        <a:rPr lang="en-GB" sz="900" dirty="0" smtClean="0">
                          <a:latin typeface="+mj-lt"/>
                        </a:rPr>
                        <a:t>RAG</a:t>
                      </a:r>
                      <a:r>
                        <a:rPr lang="en-GB" sz="900" baseline="0" dirty="0" smtClean="0">
                          <a:latin typeface="+mj-lt"/>
                        </a:rPr>
                        <a:t> rating</a:t>
                      </a:r>
                      <a:endParaRPr lang="en-GB" sz="900" dirty="0">
                        <a:latin typeface="+mj-lt"/>
                      </a:endParaRPr>
                    </a:p>
                  </a:txBody>
                  <a:tcPr marL="45720" marR="45720" vert="vert270"/>
                </a:tc>
                <a:tc>
                  <a:txBody>
                    <a:bodyPr/>
                    <a:lstStyle/>
                    <a:p>
                      <a:pPr algn="just"/>
                      <a:r>
                        <a:rPr lang="en-GB" sz="1000" dirty="0" smtClean="0">
                          <a:latin typeface="+mj-lt"/>
                        </a:rPr>
                        <a:t>Mitigating Actions</a:t>
                      </a:r>
                      <a:endParaRPr lang="en-GB" sz="1000" dirty="0">
                        <a:latin typeface="+mj-lt"/>
                      </a:endParaRPr>
                    </a:p>
                  </a:txBody>
                  <a:tcPr marL="45720" marR="45720"/>
                </a:tc>
              </a:tr>
              <a:tr h="1310640">
                <a:tc>
                  <a:txBody>
                    <a:bodyPr/>
                    <a:lstStyle/>
                    <a:p>
                      <a:pPr algn="just"/>
                      <a:r>
                        <a:rPr lang="en-US" sz="1000" dirty="0" smtClean="0">
                          <a:latin typeface="+mj-lt"/>
                        </a:rPr>
                        <a:t>Staff</a:t>
                      </a:r>
                      <a:endParaRPr lang="en-GB" sz="1000" dirty="0">
                        <a:latin typeface="+mj-lt"/>
                      </a:endParaRPr>
                    </a:p>
                  </a:txBody>
                  <a:tcPr marL="45720" marR="45720"/>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latin typeface="+mj-lt"/>
                          <a:ea typeface="+mn-ea"/>
                          <a:cs typeface="+mn-cs"/>
                        </a:rPr>
                        <a:t>Clinics may produce more clinical waste than</a:t>
                      </a:r>
                      <a:r>
                        <a:rPr lang="en-GB" sz="1000" kern="1200" baseline="0" dirty="0" smtClean="0">
                          <a:solidFill>
                            <a:schemeClr val="dk1"/>
                          </a:solidFill>
                          <a:latin typeface="+mj-lt"/>
                          <a:ea typeface="+mn-ea"/>
                          <a:cs typeface="+mn-cs"/>
                        </a:rPr>
                        <a:t> normal due to increased PPE usage and the requirement to treat all treatment by-products as clinical waste. Clinics with reduced capacity to store waste may not have anywhere secure to secure waste and risk breaching trade waste regulations. This is a safety risk.</a:t>
                      </a:r>
                      <a:endParaRPr lang="en-GB" sz="1000" kern="1200" dirty="0" smtClean="0">
                        <a:solidFill>
                          <a:schemeClr val="dk1"/>
                        </a:solidFill>
                        <a:latin typeface="+mj-lt"/>
                        <a:ea typeface="+mn-ea"/>
                        <a:cs typeface="+mn-cs"/>
                      </a:endParaRPr>
                    </a:p>
                  </a:txBody>
                  <a:tcPr marL="45720" marR="45720"/>
                </a:tc>
                <a:tc>
                  <a:txBody>
                    <a:bodyPr/>
                    <a:lstStyle/>
                    <a:p>
                      <a:pPr algn="just"/>
                      <a:endParaRPr lang="en-GB" sz="1000" dirty="0">
                        <a:latin typeface="+mj-lt"/>
                      </a:endParaRPr>
                    </a:p>
                  </a:txBody>
                  <a:tcPr marL="45720" marR="45720">
                    <a:solidFill>
                      <a:schemeClr val="accent4"/>
                    </a:solidFill>
                  </a:tcPr>
                </a:tc>
                <a:tc>
                  <a:txBody>
                    <a:bodyPr/>
                    <a:lstStyle/>
                    <a:p>
                      <a:pPr marL="171450" indent="-171450" algn="just">
                        <a:buFont typeface="Arial" panose="020B0604020202020204" pitchFamily="34" charset="0"/>
                        <a:buChar char="•"/>
                      </a:pPr>
                      <a:r>
                        <a:rPr lang="en-GB" sz="1000" dirty="0" smtClean="0">
                          <a:latin typeface="+mj-lt"/>
                        </a:rPr>
                        <a:t>Any clinics without external waste stores should consider the purchase of an internal waste storage unit</a:t>
                      </a:r>
                      <a:r>
                        <a:rPr lang="en-GB" sz="1000" baseline="0" dirty="0" smtClean="0">
                          <a:latin typeface="+mj-lt"/>
                        </a:rPr>
                        <a:t> so that bins can be regularly emptied within all rooms.</a:t>
                      </a:r>
                    </a:p>
                    <a:p>
                      <a:pPr marL="171450" indent="-171450" algn="just">
                        <a:buFont typeface="Arial" panose="020B0604020202020204" pitchFamily="34" charset="0"/>
                        <a:buChar char="•"/>
                      </a:pPr>
                      <a:r>
                        <a:rPr lang="en-GB" sz="1000" baseline="0" dirty="0" smtClean="0">
                          <a:latin typeface="+mj-lt"/>
                        </a:rPr>
                        <a:t>All clinics should undertake a local assessment and consider temporarily upping the number of trade and clinical waste collections. </a:t>
                      </a:r>
                    </a:p>
                    <a:p>
                      <a:pPr marL="171450" indent="-171450" algn="just">
                        <a:buFont typeface="Arial" panose="020B0604020202020204" pitchFamily="34" charset="0"/>
                        <a:buChar char="•"/>
                      </a:pPr>
                      <a:r>
                        <a:rPr lang="en-GB" sz="1000" baseline="0" dirty="0" smtClean="0">
                          <a:latin typeface="+mj-lt"/>
                        </a:rPr>
                        <a:t>The Business should prepare for the increase of waste by ordering sufficient clinical waste disposal bags.</a:t>
                      </a:r>
                      <a:endParaRPr lang="en-GB" sz="1000" dirty="0">
                        <a:latin typeface="+mj-lt"/>
                      </a:endParaRPr>
                    </a:p>
                  </a:txBody>
                  <a:tcPr marL="45720" marR="45720"/>
                </a:tc>
              </a:tr>
              <a:tr h="1158240">
                <a:tc>
                  <a:txBody>
                    <a:bodyPr/>
                    <a:lstStyle/>
                    <a:p>
                      <a:pPr algn="just"/>
                      <a:r>
                        <a:rPr lang="en-US" sz="1000" dirty="0" smtClean="0">
                          <a:latin typeface="+mj-lt"/>
                        </a:rPr>
                        <a:t>Staff, Clients</a:t>
                      </a:r>
                      <a:endParaRPr lang="en-GB" sz="1000" dirty="0">
                        <a:latin typeface="+mj-lt"/>
                      </a:endParaRPr>
                    </a:p>
                  </a:txBody>
                  <a:tcPr marL="45720" marR="45720"/>
                </a:tc>
                <a:tc>
                  <a:txBody>
                    <a:bodyPr/>
                    <a:lstStyle/>
                    <a:p>
                      <a:pPr algn="just"/>
                      <a:r>
                        <a:rPr lang="en-GB" sz="1000" dirty="0" smtClean="0">
                          <a:latin typeface="+mj-lt"/>
                        </a:rPr>
                        <a:t>Clinics run multiple columns, and often</a:t>
                      </a:r>
                      <a:r>
                        <a:rPr lang="en-GB" sz="1000" baseline="0" dirty="0" smtClean="0">
                          <a:latin typeface="+mj-lt"/>
                        </a:rPr>
                        <a:t> have treatment rooms situated off one main corridor – this is rarely wider than two </a:t>
                      </a:r>
                      <a:r>
                        <a:rPr lang="en-GB" sz="1000" baseline="0" noProof="0" dirty="0" smtClean="0">
                          <a:latin typeface="+mj-lt"/>
                        </a:rPr>
                        <a:t>metres</a:t>
                      </a:r>
                      <a:r>
                        <a:rPr lang="en-GB" sz="1000" baseline="0" dirty="0" smtClean="0">
                          <a:latin typeface="+mj-lt"/>
                        </a:rPr>
                        <a:t> and there is a risk of clients and Staff passing face to face – this will not be extended contact and is unlikely to surpass 2 minutes at 1m or less, but still presents a transmission risk.</a:t>
                      </a:r>
                      <a:endParaRPr lang="en-GB" sz="1000" dirty="0">
                        <a:latin typeface="+mj-lt"/>
                      </a:endParaRPr>
                    </a:p>
                  </a:txBody>
                  <a:tcPr marL="45720" marR="45720"/>
                </a:tc>
                <a:tc>
                  <a:txBody>
                    <a:bodyPr/>
                    <a:lstStyle/>
                    <a:p>
                      <a:pPr algn="just"/>
                      <a:endParaRPr lang="en-GB" sz="1000" dirty="0">
                        <a:latin typeface="+mj-lt"/>
                      </a:endParaRPr>
                    </a:p>
                  </a:txBody>
                  <a:tcPr marL="45720" marR="45720">
                    <a:solidFill>
                      <a:schemeClr val="accent6"/>
                    </a:solidFill>
                  </a:tcPr>
                </a:tc>
                <a:tc>
                  <a:txBody>
                    <a:bodyPr/>
                    <a:lstStyle/>
                    <a:p>
                      <a:pPr marL="171450" indent="-171450" algn="just">
                        <a:buFont typeface="Arial" panose="020B0604020202020204" pitchFamily="34" charset="0"/>
                        <a:buChar char="•"/>
                      </a:pPr>
                      <a:r>
                        <a:rPr lang="en-GB" sz="1000" dirty="0" smtClean="0">
                          <a:latin typeface="+mj-lt"/>
                        </a:rPr>
                        <a:t>Clinics must continue following their local risk assessment of space and consider whether one way systems around certain areas of the clinic could be considered. Where this is possible, signage should be installed to reinforce </a:t>
                      </a:r>
                      <a:r>
                        <a:rPr lang="en-GB" sz="1000" noProof="0" dirty="0" smtClean="0">
                          <a:latin typeface="+mj-lt"/>
                        </a:rPr>
                        <a:t>behaviour</a:t>
                      </a:r>
                      <a:r>
                        <a:rPr lang="en-GB" sz="1000" dirty="0" smtClean="0">
                          <a:latin typeface="+mj-lt"/>
                        </a:rPr>
                        <a:t>.</a:t>
                      </a:r>
                    </a:p>
                    <a:p>
                      <a:pPr marL="171450" indent="-171450" algn="just">
                        <a:buFont typeface="Arial" panose="020B0604020202020204" pitchFamily="34" charset="0"/>
                        <a:buChar char="•"/>
                      </a:pPr>
                      <a:r>
                        <a:rPr lang="en-GB" sz="1000" dirty="0" smtClean="0">
                          <a:latin typeface="+mj-lt"/>
                        </a:rPr>
                        <a:t>Clinics must reinforce requirement to wear a face covering in all areas of the clinic in “medical facilities”, and across Scotland and Wales, and Destination Skin Staff should strongly encourage its use.</a:t>
                      </a:r>
                      <a:endParaRPr lang="en-GB" sz="1000" dirty="0">
                        <a:latin typeface="+mj-lt"/>
                      </a:endParaRPr>
                    </a:p>
                  </a:txBody>
                  <a:tcPr marL="45720" marR="45720"/>
                </a:tc>
              </a:tr>
              <a:tr h="1158240">
                <a:tc>
                  <a:txBody>
                    <a:bodyPr/>
                    <a:lstStyle/>
                    <a:p>
                      <a:pPr algn="just"/>
                      <a:r>
                        <a:rPr lang="en-US" sz="1000" dirty="0" smtClean="0">
                          <a:latin typeface="+mj-lt"/>
                        </a:rPr>
                        <a:t>Staff</a:t>
                      </a:r>
                      <a:endParaRPr lang="en-GB" sz="1000" dirty="0">
                        <a:latin typeface="+mj-lt"/>
                      </a:endParaRPr>
                    </a:p>
                  </a:txBody>
                  <a:tcPr marL="45720" marR="45720"/>
                </a:tc>
                <a:tc>
                  <a:txBody>
                    <a:bodyPr/>
                    <a:lstStyle/>
                    <a:p>
                      <a:pPr algn="just"/>
                      <a:r>
                        <a:rPr lang="en-GB" sz="1000" dirty="0" smtClean="0">
                          <a:latin typeface="+mj-lt"/>
                        </a:rPr>
                        <a:t>Many Staff within clinics do not come from a</a:t>
                      </a:r>
                      <a:r>
                        <a:rPr lang="en-GB" sz="1000" baseline="0" dirty="0" smtClean="0">
                          <a:latin typeface="+mj-lt"/>
                        </a:rPr>
                        <a:t> </a:t>
                      </a:r>
                      <a:r>
                        <a:rPr lang="en-GB" sz="1000" dirty="0" smtClean="0">
                          <a:latin typeface="+mj-lt"/>
                        </a:rPr>
                        <a:t>healthcare setting (such as non-treating Clinic</a:t>
                      </a:r>
                      <a:r>
                        <a:rPr lang="en-GB" sz="1000" baseline="0" dirty="0" smtClean="0">
                          <a:latin typeface="+mj-lt"/>
                        </a:rPr>
                        <a:t> Managers)</a:t>
                      </a:r>
                      <a:r>
                        <a:rPr lang="en-GB" sz="1000" dirty="0" smtClean="0">
                          <a:latin typeface="+mj-lt"/>
                        </a:rPr>
                        <a:t>, and have limited knowledge of infection prevention</a:t>
                      </a:r>
                      <a:r>
                        <a:rPr lang="en-GB" sz="1000" baseline="0" dirty="0" smtClean="0">
                          <a:latin typeface="+mj-lt"/>
                        </a:rPr>
                        <a:t> control and aseptic non-touch technique practices. This is a safety risk.</a:t>
                      </a:r>
                      <a:endParaRPr lang="en-GB" sz="1000" dirty="0">
                        <a:latin typeface="+mj-lt"/>
                      </a:endParaRPr>
                    </a:p>
                  </a:txBody>
                  <a:tcPr marL="45720" marR="45720"/>
                </a:tc>
                <a:tc>
                  <a:txBody>
                    <a:bodyPr/>
                    <a:lstStyle/>
                    <a:p>
                      <a:pPr algn="just"/>
                      <a:endParaRPr lang="en-GB" sz="1000" dirty="0">
                        <a:latin typeface="+mj-lt"/>
                      </a:endParaRPr>
                    </a:p>
                  </a:txBody>
                  <a:tcPr marL="45720" marR="45720">
                    <a:solidFill>
                      <a:schemeClr val="accent4"/>
                    </a:solidFill>
                  </a:tcPr>
                </a:tc>
                <a:tc>
                  <a:txBody>
                    <a:bodyPr/>
                    <a:lstStyle/>
                    <a:p>
                      <a:pPr marL="171450" indent="-171450" algn="just">
                        <a:buFont typeface="Arial" panose="020B0604020202020204" pitchFamily="34" charset="0"/>
                        <a:buChar char="•"/>
                      </a:pPr>
                      <a:r>
                        <a:rPr lang="en-GB" sz="1000" dirty="0" smtClean="0">
                          <a:latin typeface="+mj-lt"/>
                        </a:rPr>
                        <a:t>The Business should maintain a “Covid Safety” policy</a:t>
                      </a:r>
                      <a:r>
                        <a:rPr lang="en-GB" sz="1000" baseline="0" dirty="0" smtClean="0">
                          <a:latin typeface="+mj-lt"/>
                        </a:rPr>
                        <a:t> with guidelines for Staff to follow. This must be implemented within all clinics &amp; form part of induction for new Staff.</a:t>
                      </a:r>
                    </a:p>
                    <a:p>
                      <a:pPr marL="171450" indent="-171450" algn="just">
                        <a:buFont typeface="Arial" panose="020B0604020202020204" pitchFamily="34" charset="0"/>
                        <a:buChar char="•"/>
                      </a:pPr>
                      <a:r>
                        <a:rPr lang="en-GB" sz="1000" baseline="0" dirty="0" smtClean="0">
                          <a:latin typeface="+mj-lt"/>
                        </a:rPr>
                        <a:t>The Business must offer appropriate training on use of PPE/RPE and updated handwashing. This training must be completed six monthly and prior to new treating Staff being deployed.</a:t>
                      </a:r>
                      <a:endParaRPr lang="en-GB" sz="1000" dirty="0">
                        <a:latin typeface="+mj-lt"/>
                      </a:endParaRPr>
                    </a:p>
                  </a:txBody>
                  <a:tcPr marL="45720" marR="45720"/>
                </a:tc>
              </a:tr>
              <a:tr h="1463040">
                <a:tc>
                  <a:txBody>
                    <a:bodyPr/>
                    <a:lstStyle/>
                    <a:p>
                      <a:pPr algn="just"/>
                      <a:r>
                        <a:rPr lang="en-US" sz="1000" dirty="0" smtClean="0">
                          <a:latin typeface="+mj-lt"/>
                        </a:rPr>
                        <a:t>Staff</a:t>
                      </a:r>
                      <a:endParaRPr lang="en-GB" sz="1000" dirty="0">
                        <a:latin typeface="+mj-lt"/>
                      </a:endParaRPr>
                    </a:p>
                  </a:txBody>
                  <a:tcPr marL="45720" marR="45720"/>
                </a:tc>
                <a:tc>
                  <a:txBody>
                    <a:bodyPr/>
                    <a:lstStyle/>
                    <a:p>
                      <a:pPr algn="just"/>
                      <a:r>
                        <a:rPr lang="en-GB" sz="1000" dirty="0" smtClean="0">
                          <a:latin typeface="+mj-lt"/>
                        </a:rPr>
                        <a:t>Staff</a:t>
                      </a:r>
                      <a:r>
                        <a:rPr lang="en-GB" sz="1000" baseline="0" dirty="0" smtClean="0">
                          <a:latin typeface="+mj-lt"/>
                        </a:rPr>
                        <a:t> often hot-desk on Reception throughout the day, sharing stationery, phones and computer equipment and collecting notes. They have repeat exposure to Clients, sometimes for extended periods. This an infection control risk.</a:t>
                      </a:r>
                      <a:endParaRPr lang="en-GB" sz="1000" dirty="0">
                        <a:latin typeface="+mj-lt"/>
                      </a:endParaRPr>
                    </a:p>
                  </a:txBody>
                  <a:tcPr marL="45720" marR="45720"/>
                </a:tc>
                <a:tc>
                  <a:txBody>
                    <a:bodyPr/>
                    <a:lstStyle/>
                    <a:p>
                      <a:pPr algn="just"/>
                      <a:endParaRPr lang="en-GB" sz="100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GB" sz="1000" dirty="0" smtClean="0">
                          <a:latin typeface="+mj-lt"/>
                        </a:rPr>
                        <a:t>No Staff should come behind the desk unnecessarily</a:t>
                      </a:r>
                      <a:r>
                        <a:rPr lang="en-GB" sz="1000" baseline="0" dirty="0" smtClean="0">
                          <a:latin typeface="+mj-lt"/>
                        </a:rPr>
                        <a:t> and should hand over care to the designated person on Reception to rebook the next appointment etc.</a:t>
                      </a:r>
                    </a:p>
                    <a:p>
                      <a:pPr marL="171450" indent="-171450" algn="just">
                        <a:buFont typeface="Arial" panose="020B0604020202020204" pitchFamily="34" charset="0"/>
                        <a:buChar char="•"/>
                      </a:pPr>
                      <a:r>
                        <a:rPr lang="en-GB" sz="1000" baseline="0" dirty="0" smtClean="0">
                          <a:latin typeface="+mj-lt"/>
                        </a:rPr>
                        <a:t>Staff on Reception should make regular clean downs of their workspace, focusing on high touch point areas. </a:t>
                      </a:r>
                    </a:p>
                    <a:p>
                      <a:pPr marL="171450" indent="-171450" algn="just">
                        <a:buFont typeface="Arial" panose="020B0604020202020204" pitchFamily="34" charset="0"/>
                        <a:buChar char="•"/>
                      </a:pPr>
                      <a:r>
                        <a:rPr lang="en-GB" sz="1000" baseline="0" dirty="0" smtClean="0">
                          <a:latin typeface="+mj-lt"/>
                        </a:rPr>
                        <a:t>Staff should sanitise their hands after receiving clinical notes and dealing with individual clients. A supply of alcohol hand gel should be made available behind the desk.</a:t>
                      </a:r>
                      <a:endParaRPr lang="en-GB" sz="1000" dirty="0">
                        <a:latin typeface="+mj-lt"/>
                      </a:endParaRPr>
                    </a:p>
                  </a:txBody>
                  <a:tcPr marL="45720" marR="45720"/>
                </a:tc>
              </a:tr>
              <a:tr h="1463040">
                <a:tc>
                  <a:txBody>
                    <a:bodyPr/>
                    <a:lstStyle/>
                    <a:p>
                      <a:pPr algn="just"/>
                      <a:r>
                        <a:rPr lang="en-US" sz="1000" dirty="0" smtClean="0">
                          <a:latin typeface="+mj-lt"/>
                        </a:rPr>
                        <a:t>Staff</a:t>
                      </a:r>
                      <a:endParaRPr lang="en-GB" sz="1000" dirty="0">
                        <a:latin typeface="+mj-lt"/>
                      </a:endParaRPr>
                    </a:p>
                  </a:txBody>
                  <a:tcPr marL="45720" marR="45720"/>
                </a:tc>
                <a:tc>
                  <a:txBody>
                    <a:bodyPr/>
                    <a:lstStyle/>
                    <a:p>
                      <a:pPr algn="just"/>
                      <a:r>
                        <a:rPr lang="en-US" sz="1000" dirty="0" smtClean="0">
                          <a:latin typeface="+mj-lt"/>
                        </a:rPr>
                        <a:t>Staff</a:t>
                      </a:r>
                      <a:r>
                        <a:rPr lang="en-US" sz="1000" baseline="0" dirty="0" smtClean="0">
                          <a:latin typeface="+mj-lt"/>
                        </a:rPr>
                        <a:t> </a:t>
                      </a:r>
                      <a:r>
                        <a:rPr lang="en-GB" sz="1000" baseline="0" noProof="0" dirty="0" smtClean="0">
                          <a:latin typeface="+mj-lt"/>
                        </a:rPr>
                        <a:t>utilising</a:t>
                      </a:r>
                      <a:r>
                        <a:rPr lang="en-US" sz="1000" baseline="0" dirty="0" smtClean="0">
                          <a:latin typeface="+mj-lt"/>
                        </a:rPr>
                        <a:t> </a:t>
                      </a:r>
                      <a:r>
                        <a:rPr lang="en-US" sz="1000" baseline="0" dirty="0" smtClean="0">
                          <a:latin typeface="+mj-lt"/>
                        </a:rPr>
                        <a:t>the NHS Track &amp; Trace app on their phones may be unnecessarily “pinged” as having been in close contact with someone who has tested Covid positive – regardless of whether this contact was within clinic and not eligible within the NHS definition of a “close contact”. They would then be required to isolate, causing loss of staffing.</a:t>
                      </a:r>
                      <a:endParaRPr lang="en-GB" sz="1000" dirty="0">
                        <a:latin typeface="+mj-lt"/>
                      </a:endParaRPr>
                    </a:p>
                  </a:txBody>
                  <a:tcPr marL="45720" marR="45720"/>
                </a:tc>
                <a:tc>
                  <a:txBody>
                    <a:bodyPr/>
                    <a:lstStyle/>
                    <a:p>
                      <a:pPr algn="just"/>
                      <a:endParaRPr lang="en-GB" sz="100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Staff in clinics must pause contact</a:t>
                      </a:r>
                      <a:r>
                        <a:rPr lang="en-US" sz="1000" baseline="0" dirty="0" smtClean="0">
                          <a:latin typeface="+mj-lt"/>
                        </a:rPr>
                        <a:t> tracing on their devices whilst working within the clinic and only turn it back on upon leaving at the end of their shift. This also applies to Head Office visitors to clinics in PPE.</a:t>
                      </a:r>
                      <a:endParaRPr lang="en-GB" sz="1000" dirty="0">
                        <a:latin typeface="+mj-lt"/>
                      </a:endParaRPr>
                    </a:p>
                  </a:txBody>
                  <a:tcPr marL="45720" marR="45720"/>
                </a:tc>
              </a:tr>
            </a:tbl>
          </a:graphicData>
        </a:graphic>
      </p:graphicFrame>
    </p:spTree>
    <p:extLst>
      <p:ext uri="{BB962C8B-B14F-4D97-AF65-F5344CB8AC3E}">
        <p14:creationId xmlns:p14="http://schemas.microsoft.com/office/powerpoint/2010/main" val="474742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3566" y="281220"/>
            <a:ext cx="4377914" cy="828784"/>
          </a:xfrm>
          <a:noFill/>
        </p:spPr>
        <p:txBody>
          <a:bodyPr/>
          <a:lstStyle/>
          <a:p>
            <a:r>
              <a:rPr lang="en-US" dirty="0" smtClean="0"/>
              <a:t>Part One Assessment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2710970"/>
              </p:ext>
            </p:extLst>
          </p:nvPr>
        </p:nvGraphicFramePr>
        <p:xfrm>
          <a:off x="311334" y="941562"/>
          <a:ext cx="6235332" cy="6979920"/>
        </p:xfrm>
        <a:graphic>
          <a:graphicData uri="http://schemas.openxmlformats.org/drawingml/2006/table">
            <a:tbl>
              <a:tblPr firstRow="1" bandRow="1">
                <a:tableStyleId>{5C22544A-7EE6-4342-B048-85BDC9FD1C3A}</a:tableStyleId>
              </a:tblPr>
              <a:tblGrid>
                <a:gridCol w="529930"/>
                <a:gridCol w="1759044"/>
                <a:gridCol w="312821"/>
                <a:gridCol w="3633537"/>
              </a:tblGrid>
              <a:tr h="396240">
                <a:tc>
                  <a:txBody>
                    <a:bodyPr/>
                    <a:lstStyle/>
                    <a:p>
                      <a:pPr algn="just"/>
                      <a:r>
                        <a:rPr lang="en-GB" sz="1000" dirty="0" smtClean="0">
                          <a:latin typeface="+mj-lt"/>
                        </a:rPr>
                        <a:t>Who is at risk</a:t>
                      </a:r>
                      <a:endParaRPr lang="en-GB" sz="1000" dirty="0">
                        <a:latin typeface="+mj-lt"/>
                      </a:endParaRPr>
                    </a:p>
                  </a:txBody>
                  <a:tcPr marL="45720" marR="45720"/>
                </a:tc>
                <a:tc>
                  <a:txBody>
                    <a:bodyPr/>
                    <a:lstStyle/>
                    <a:p>
                      <a:pPr algn="just"/>
                      <a:r>
                        <a:rPr lang="en-GB" sz="1000" dirty="0" smtClean="0">
                          <a:latin typeface="+mj-lt"/>
                        </a:rPr>
                        <a:t>Risk identified</a:t>
                      </a:r>
                      <a:endParaRPr lang="en-GB" sz="1000" dirty="0">
                        <a:latin typeface="+mj-lt"/>
                      </a:endParaRPr>
                    </a:p>
                  </a:txBody>
                  <a:tcPr marL="45720" marR="45720"/>
                </a:tc>
                <a:tc>
                  <a:txBody>
                    <a:bodyPr/>
                    <a:lstStyle/>
                    <a:p>
                      <a:pPr algn="just"/>
                      <a:r>
                        <a:rPr lang="en-GB" sz="900" dirty="0" smtClean="0">
                          <a:latin typeface="+mj-lt"/>
                        </a:rPr>
                        <a:t>RAG</a:t>
                      </a:r>
                      <a:r>
                        <a:rPr lang="en-GB" sz="900" baseline="0" dirty="0" smtClean="0">
                          <a:latin typeface="+mj-lt"/>
                        </a:rPr>
                        <a:t> rating</a:t>
                      </a:r>
                      <a:endParaRPr lang="en-GB" sz="900" dirty="0">
                        <a:latin typeface="+mj-lt"/>
                      </a:endParaRPr>
                    </a:p>
                  </a:txBody>
                  <a:tcPr marL="45720" marR="45720" vert="vert270"/>
                </a:tc>
                <a:tc>
                  <a:txBody>
                    <a:bodyPr/>
                    <a:lstStyle/>
                    <a:p>
                      <a:pPr algn="just"/>
                      <a:r>
                        <a:rPr lang="en-GB" sz="1000" dirty="0" smtClean="0">
                          <a:latin typeface="+mj-lt"/>
                        </a:rPr>
                        <a:t>Mitigating Actions</a:t>
                      </a:r>
                      <a:endParaRPr lang="en-GB" sz="1000" dirty="0">
                        <a:latin typeface="+mj-lt"/>
                      </a:endParaRPr>
                    </a:p>
                  </a:txBody>
                  <a:tcPr marL="45720" marR="45720"/>
                </a:tc>
              </a:tr>
              <a:tr h="1863969">
                <a:tc>
                  <a:txBody>
                    <a:bodyPr/>
                    <a:lstStyle/>
                    <a:p>
                      <a:r>
                        <a:rPr lang="en-US" sz="1000" dirty="0" smtClean="0">
                          <a:latin typeface="+mj-lt"/>
                        </a:rPr>
                        <a:t>Staff</a:t>
                      </a:r>
                      <a:endParaRPr lang="en-GB" sz="1000" dirty="0">
                        <a:latin typeface="+mj-lt"/>
                      </a:endParaRPr>
                    </a:p>
                  </a:txBody>
                  <a:tcPr/>
                </a:tc>
                <a:tc>
                  <a:txBody>
                    <a:bodyPr/>
                    <a:lstStyle/>
                    <a:p>
                      <a:pPr algn="just"/>
                      <a:r>
                        <a:rPr lang="en-US" sz="1000" dirty="0" smtClean="0">
                          <a:latin typeface="+mj-lt"/>
                        </a:rPr>
                        <a:t>Due to the changes to the working environment and added stressors caused by the CV-19 pandemic, Staff may experience heightened stress levels. They may feel pressured not to speak out if they do not agree with procedures put in place to protect safety at a managerial level, or may feel unable to raise an issue with a superior who is failing to follow</a:t>
                      </a:r>
                      <a:endParaRPr lang="en-GB" sz="1000" dirty="0">
                        <a:latin typeface="+mj-lt"/>
                      </a:endParaRPr>
                    </a:p>
                  </a:txBody>
                  <a:tcPr/>
                </a:tc>
                <a:tc>
                  <a:txBody>
                    <a:bodyPr/>
                    <a:lstStyle/>
                    <a:p>
                      <a:pPr algn="just"/>
                      <a:endParaRPr lang="en-GB" sz="1000" dirty="0">
                        <a:latin typeface="+mj-lt"/>
                      </a:endParaRPr>
                    </a:p>
                  </a:txBody>
                  <a:tcPr>
                    <a:solidFill>
                      <a:schemeClr val="accent4"/>
                    </a:solidFill>
                  </a:tcPr>
                </a:tc>
                <a:tc>
                  <a:txBody>
                    <a:bodyPr/>
                    <a:lstStyle/>
                    <a:p>
                      <a:pPr algn="just"/>
                      <a:r>
                        <a:rPr lang="en-US" sz="1000" dirty="0" smtClean="0">
                          <a:latin typeface="+mj-lt"/>
                        </a:rPr>
                        <a:t>•</a:t>
                      </a:r>
                      <a:r>
                        <a:rPr lang="en-US" sz="1000" baseline="0" dirty="0" smtClean="0">
                          <a:latin typeface="+mj-lt"/>
                        </a:rPr>
                        <a:t> </a:t>
                      </a:r>
                      <a:r>
                        <a:rPr lang="en-US" sz="1000" dirty="0" smtClean="0">
                          <a:latin typeface="+mj-lt"/>
                        </a:rPr>
                        <a:t>All Staff should be reminded of their Health &amp; Safety Officer, Freedom to Speak Up and Safeguarding Lead’s contact details, and made aware of their recourse to action if they have any safety or wellbeing concerns.</a:t>
                      </a:r>
                      <a:endParaRPr lang="en-GB" sz="1000" dirty="0">
                        <a:latin typeface="+mj-lt"/>
                      </a:endParaRPr>
                    </a:p>
                  </a:txBody>
                  <a:tcPr/>
                </a:tc>
              </a:tr>
              <a:tr h="4358640">
                <a:tc>
                  <a:txBody>
                    <a:bodyPr/>
                    <a:lstStyle/>
                    <a:p>
                      <a:pPr algn="just"/>
                      <a:r>
                        <a:rPr lang="en-US" sz="1000" dirty="0" smtClean="0">
                          <a:latin typeface="+mj-lt"/>
                        </a:rPr>
                        <a:t>Staff, Clients</a:t>
                      </a:r>
                      <a:endParaRPr lang="en-GB" sz="1000" dirty="0">
                        <a:latin typeface="+mj-lt"/>
                      </a:endParaRPr>
                    </a:p>
                  </a:txBody>
                  <a:tcPr marL="45720" marR="45720"/>
                </a:tc>
                <a:tc>
                  <a:txBody>
                    <a:bodyPr/>
                    <a:lstStyle/>
                    <a:p>
                      <a:pPr algn="just"/>
                      <a:r>
                        <a:rPr lang="en-US" sz="1000" dirty="0" smtClean="0">
                          <a:latin typeface="+mj-lt"/>
                        </a:rPr>
                        <a:t>Close Contact Treatments  - risk of staff working &lt;2m distance.  Infectious viral transmission is by droplets &gt;10 μm* and/or aerosol. Inhalable infectious particles (aerosol) have a particle size of less than ≤5 μm*. However, face masks are considered 'the last line of defense’ where other practices such as frequent hand washing / sanitising and social distancing are much more effective in preventing infectious droplet or aerosol transmission. </a:t>
                      </a:r>
                      <a:endParaRPr lang="en-GB" sz="1000" dirty="0">
                        <a:latin typeface="+mj-lt"/>
                      </a:endParaRPr>
                    </a:p>
                  </a:txBody>
                  <a:tcPr marL="45720" marR="45720"/>
                </a:tc>
                <a:tc>
                  <a:txBody>
                    <a:bodyPr/>
                    <a:lstStyle/>
                    <a:p>
                      <a:pPr algn="just"/>
                      <a:endParaRPr lang="en-GB" sz="100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Personal Protective Equipment (PPE) will be provided to use.</a:t>
                      </a:r>
                      <a:r>
                        <a:rPr lang="en-US" sz="1000" baseline="0" dirty="0" smtClean="0">
                          <a:latin typeface="+mj-lt"/>
                        </a:rPr>
                        <a:t> </a:t>
                      </a:r>
                      <a:r>
                        <a:rPr lang="en-US" sz="1000" dirty="0" smtClean="0">
                          <a:latin typeface="+mj-lt"/>
                        </a:rPr>
                        <a:t>Hand sanitiser and cleaning material will be provided for regular use as per the </a:t>
                      </a:r>
                      <a:r>
                        <a:rPr lang="en-US" sz="1000" kern="1200" dirty="0" smtClean="0">
                          <a:solidFill>
                            <a:schemeClr val="dk1"/>
                          </a:solidFill>
                          <a:latin typeface="+mj-lt"/>
                          <a:ea typeface="+mn-ea"/>
                          <a:cs typeface="+mn-cs"/>
                        </a:rPr>
                        <a:t>Covid19 Safety Policy</a:t>
                      </a:r>
                      <a:r>
                        <a:rPr lang="en-US" sz="1000" dirty="0" smtClean="0">
                          <a:latin typeface="+mj-lt"/>
                        </a:rPr>
                        <a:t>.</a:t>
                      </a:r>
                    </a:p>
                    <a:p>
                      <a:pPr marL="171450" indent="-171450" algn="just">
                        <a:buFont typeface="Arial" panose="020B0604020202020204" pitchFamily="34" charset="0"/>
                        <a:buChar char="•"/>
                      </a:pPr>
                      <a:r>
                        <a:rPr lang="en-US" sz="1000" dirty="0" smtClean="0">
                          <a:latin typeface="+mj-lt"/>
                        </a:rPr>
                        <a:t>Certain procedures convey higher risk of transmission. For example, aerosol generating procedures (AGPs) present risk of aerosolised transmission.</a:t>
                      </a:r>
                    </a:p>
                    <a:p>
                      <a:pPr marL="171450" indent="-171450" algn="just">
                        <a:buFont typeface="Arial" panose="020B0604020202020204" pitchFamily="34" charset="0"/>
                        <a:buChar char="•"/>
                      </a:pPr>
                      <a:r>
                        <a:rPr lang="en-US" sz="1000" dirty="0" smtClean="0">
                          <a:latin typeface="+mj-lt"/>
                        </a:rPr>
                        <a:t>Where AGPs are performed FFP 3 masks should be worn, or where not available FFP 2.</a:t>
                      </a:r>
                    </a:p>
                    <a:p>
                      <a:pPr marL="171450" indent="-171450" algn="just">
                        <a:buFont typeface="Arial" panose="020B0604020202020204" pitchFamily="34" charset="0"/>
                        <a:buChar char="•"/>
                      </a:pPr>
                      <a:r>
                        <a:rPr lang="en-US" sz="1000" dirty="0" smtClean="0">
                          <a:latin typeface="+mj-lt"/>
                        </a:rPr>
                        <a:t>Where non – AGP procedures are performed within 2 </a:t>
                      </a:r>
                      <a:r>
                        <a:rPr lang="en-GB" sz="1000" noProof="0" dirty="0" smtClean="0">
                          <a:latin typeface="+mj-lt"/>
                        </a:rPr>
                        <a:t>metre</a:t>
                      </a:r>
                      <a:r>
                        <a:rPr lang="en-US" sz="1000" dirty="0" smtClean="0">
                          <a:latin typeface="+mj-lt"/>
                        </a:rPr>
                        <a:t> distance FFP2 mask or Type II R surgical mask should be worn as per table. 1.</a:t>
                      </a:r>
                    </a:p>
                    <a:p>
                      <a:pPr marL="171450" indent="-171450" algn="just">
                        <a:buFont typeface="Arial" panose="020B0604020202020204" pitchFamily="34" charset="0"/>
                        <a:buChar char="•"/>
                      </a:pPr>
                      <a:r>
                        <a:rPr lang="en-US" sz="1000" dirty="0" smtClean="0">
                          <a:latin typeface="+mj-lt"/>
                        </a:rPr>
                        <a:t>Staff not directly involved in client care, i.e. in reception will wear face coverings or mask.  Aprons and gloves should be available to them.  Handwashing facilities or hand sanitiser (60% alcohol) should be available to all staff not working directly with clients.</a:t>
                      </a:r>
                    </a:p>
                    <a:p>
                      <a:pPr marL="171450" indent="-171450" algn="just">
                        <a:buFont typeface="Arial" panose="020B0604020202020204" pitchFamily="34" charset="0"/>
                        <a:buChar char="•"/>
                      </a:pPr>
                      <a:r>
                        <a:rPr lang="en-US" sz="1000" dirty="0" smtClean="0">
                          <a:latin typeface="+mj-lt"/>
                        </a:rPr>
                        <a:t>In “medical facilities”, Clients should be asked to wear a face mask in clinic up until the point of contact with the skin if a face treatment is to be performed.</a:t>
                      </a:r>
                    </a:p>
                    <a:p>
                      <a:pPr marL="171450" indent="-171450" algn="just">
                        <a:buFont typeface="Arial" panose="020B0604020202020204" pitchFamily="34" charset="0"/>
                        <a:buChar char="•"/>
                      </a:pPr>
                      <a:r>
                        <a:rPr lang="en-US" sz="1000" dirty="0" smtClean="0">
                          <a:latin typeface="+mj-lt"/>
                        </a:rPr>
                        <a:t>Clients should be asked to attend the clinic with no make-up for face treatments to reduce contact time.</a:t>
                      </a:r>
                    </a:p>
                    <a:p>
                      <a:pPr marL="171450" indent="-171450" algn="just">
                        <a:buFont typeface="Arial" panose="020B0604020202020204" pitchFamily="34" charset="0"/>
                        <a:buChar char="•"/>
                      </a:pPr>
                      <a:r>
                        <a:rPr lang="en-US" sz="1000" dirty="0" smtClean="0">
                          <a:latin typeface="+mj-lt"/>
                        </a:rPr>
                        <a:t>For laser hair and tattoo treatments clients should be asked to remove hair before attending their appointment.</a:t>
                      </a:r>
                    </a:p>
                    <a:p>
                      <a:pPr marL="171450" indent="-171450" algn="just">
                        <a:buFont typeface="Arial" panose="020B0604020202020204" pitchFamily="34" charset="0"/>
                        <a:buChar char="•"/>
                      </a:pPr>
                      <a:r>
                        <a:rPr lang="en-US" sz="1000" dirty="0" smtClean="0">
                          <a:latin typeface="+mj-lt"/>
                        </a:rPr>
                        <a:t>No changes are required in the use of final preparatory skin cleaning, assuming this is usually performed with solutions containing ethyl alcohol, or a hypochlorite solution such as Clinisept®. There is evidence that chlorhexidine is less effective in the removal of SARS-Cov-2. Pre-treatment</a:t>
                      </a:r>
                      <a:r>
                        <a:rPr lang="en-US" sz="1000" baseline="0" dirty="0" smtClean="0">
                          <a:latin typeface="+mj-lt"/>
                        </a:rPr>
                        <a:t> cleansing of skin must still follow treatment protocol and makeup should NOT be removed with clinisept but with an appropriate cleanser.</a:t>
                      </a:r>
                      <a:endParaRPr lang="en-US" sz="1000" dirty="0" smtClean="0">
                        <a:latin typeface="+mj-lt"/>
                      </a:endParaRPr>
                    </a:p>
                  </a:txBody>
                  <a:tcPr marL="45720" marR="45720"/>
                </a:tc>
              </a:tr>
            </a:tbl>
          </a:graphicData>
        </a:graphic>
      </p:graphicFrame>
    </p:spTree>
    <p:extLst>
      <p:ext uri="{BB962C8B-B14F-4D97-AF65-F5344CB8AC3E}">
        <p14:creationId xmlns:p14="http://schemas.microsoft.com/office/powerpoint/2010/main" val="3750549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3566" y="0"/>
            <a:ext cx="4377914" cy="828784"/>
          </a:xfrm>
          <a:noFill/>
        </p:spPr>
        <p:txBody>
          <a:bodyPr/>
          <a:lstStyle/>
          <a:p>
            <a:r>
              <a:rPr lang="en-US" dirty="0" smtClean="0"/>
              <a:t>Part One Assessment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625856"/>
              </p:ext>
            </p:extLst>
          </p:nvPr>
        </p:nvGraphicFramePr>
        <p:xfrm>
          <a:off x="268120" y="661862"/>
          <a:ext cx="6235332" cy="8665018"/>
        </p:xfrm>
        <a:graphic>
          <a:graphicData uri="http://schemas.openxmlformats.org/drawingml/2006/table">
            <a:tbl>
              <a:tblPr firstRow="1" bandRow="1">
                <a:tableStyleId>{5C22544A-7EE6-4342-B048-85BDC9FD1C3A}</a:tableStyleId>
              </a:tblPr>
              <a:tblGrid>
                <a:gridCol w="529930"/>
                <a:gridCol w="1759044"/>
                <a:gridCol w="312821"/>
                <a:gridCol w="3633537"/>
              </a:tblGrid>
              <a:tr h="370840">
                <a:tc>
                  <a:txBody>
                    <a:bodyPr/>
                    <a:lstStyle/>
                    <a:p>
                      <a:pPr algn="just"/>
                      <a:r>
                        <a:rPr lang="en-GB" sz="900" dirty="0" smtClean="0">
                          <a:latin typeface="+mj-lt"/>
                        </a:rPr>
                        <a:t>Who is at risk</a:t>
                      </a:r>
                      <a:endParaRPr lang="en-GB" sz="900" dirty="0">
                        <a:latin typeface="+mj-lt"/>
                      </a:endParaRPr>
                    </a:p>
                  </a:txBody>
                  <a:tcPr marL="45720" marR="45720"/>
                </a:tc>
                <a:tc>
                  <a:txBody>
                    <a:bodyPr/>
                    <a:lstStyle/>
                    <a:p>
                      <a:pPr algn="just"/>
                      <a:r>
                        <a:rPr lang="en-GB" sz="900" dirty="0" smtClean="0">
                          <a:latin typeface="+mj-lt"/>
                        </a:rPr>
                        <a:t>Risk identified</a:t>
                      </a:r>
                      <a:endParaRPr lang="en-GB" sz="900" dirty="0">
                        <a:latin typeface="+mj-lt"/>
                      </a:endParaRPr>
                    </a:p>
                  </a:txBody>
                  <a:tcPr marL="45720" marR="45720"/>
                </a:tc>
                <a:tc>
                  <a:txBody>
                    <a:bodyPr/>
                    <a:lstStyle/>
                    <a:p>
                      <a:pPr algn="just"/>
                      <a:r>
                        <a:rPr lang="en-GB" sz="900" dirty="0" smtClean="0">
                          <a:latin typeface="+mj-lt"/>
                        </a:rPr>
                        <a:t>RAG</a:t>
                      </a:r>
                      <a:r>
                        <a:rPr lang="en-GB" sz="900" baseline="0" dirty="0" smtClean="0">
                          <a:latin typeface="+mj-lt"/>
                        </a:rPr>
                        <a:t> rating</a:t>
                      </a:r>
                      <a:endParaRPr lang="en-GB" sz="900" dirty="0">
                        <a:latin typeface="+mj-lt"/>
                      </a:endParaRPr>
                    </a:p>
                  </a:txBody>
                  <a:tcPr marL="45720" marR="45720" vert="vert270"/>
                </a:tc>
                <a:tc>
                  <a:txBody>
                    <a:bodyPr/>
                    <a:lstStyle/>
                    <a:p>
                      <a:pPr algn="just"/>
                      <a:r>
                        <a:rPr lang="en-GB" sz="900" dirty="0" smtClean="0">
                          <a:latin typeface="+mj-lt"/>
                        </a:rPr>
                        <a:t>Mitigating Actions</a:t>
                      </a:r>
                      <a:endParaRPr lang="en-GB" sz="900" dirty="0">
                        <a:latin typeface="+mj-lt"/>
                      </a:endParaRPr>
                    </a:p>
                  </a:txBody>
                  <a:tcPr marL="45720" marR="45720"/>
                </a:tc>
              </a:tr>
              <a:tr h="914400">
                <a:tc>
                  <a:txBody>
                    <a:bodyPr/>
                    <a:lstStyle/>
                    <a:p>
                      <a:r>
                        <a:rPr lang="en-US" sz="1000" dirty="0" smtClean="0">
                          <a:latin typeface="+mj-lt"/>
                        </a:rPr>
                        <a:t>Staff</a:t>
                      </a:r>
                      <a:endParaRPr lang="en-GB" sz="1000" dirty="0">
                        <a:latin typeface="+mj-lt"/>
                      </a:endParaRPr>
                    </a:p>
                  </a:txBody>
                  <a:tcPr/>
                </a:tc>
                <a:tc>
                  <a:txBody>
                    <a:bodyPr/>
                    <a:lstStyle/>
                    <a:p>
                      <a:pPr algn="just"/>
                      <a:r>
                        <a:rPr lang="en-US" sz="1000" dirty="0" smtClean="0">
                          <a:latin typeface="+mj-lt"/>
                        </a:rPr>
                        <a:t>Time management</a:t>
                      </a:r>
                      <a:r>
                        <a:rPr lang="en-US" sz="1000" baseline="0" dirty="0" smtClean="0">
                          <a:latin typeface="+mj-lt"/>
                        </a:rPr>
                        <a:t> pressures.</a:t>
                      </a:r>
                      <a:r>
                        <a:rPr lang="en-US" sz="1000" dirty="0" smtClean="0">
                          <a:latin typeface="+mj-lt"/>
                        </a:rPr>
                        <a:t>  Due to additional tasks required, such as Donning and Doffing of PPE, ventilation requirements and cleaning in between every client. This is a wellbeing risk.</a:t>
                      </a:r>
                      <a:endParaRPr lang="en-GB" sz="1000" dirty="0">
                        <a:latin typeface="+mj-lt"/>
                      </a:endParaRPr>
                    </a:p>
                  </a:txBody>
                  <a:tcPr/>
                </a:tc>
                <a:tc>
                  <a:txBody>
                    <a:bodyPr/>
                    <a:lstStyle/>
                    <a:p>
                      <a:pPr algn="just"/>
                      <a:endParaRPr lang="en-GB" sz="1000" dirty="0">
                        <a:latin typeface="+mj-lt"/>
                      </a:endParaRPr>
                    </a:p>
                  </a:txBody>
                  <a:tcPr>
                    <a:solidFill>
                      <a:schemeClr val="accent4"/>
                    </a:solidFill>
                  </a:tcPr>
                </a:tc>
                <a:tc>
                  <a:txBody>
                    <a:bodyPr/>
                    <a:lstStyle/>
                    <a:p>
                      <a:pPr marL="171450" indent="-171450" algn="just">
                        <a:buFont typeface="Arial" panose="020B0604020202020204" pitchFamily="34" charset="0"/>
                        <a:buChar char="•"/>
                      </a:pPr>
                      <a:r>
                        <a:rPr lang="en-US" sz="1000" dirty="0" smtClean="0">
                          <a:latin typeface="+mj-lt"/>
                        </a:rPr>
                        <a:t>In</a:t>
                      </a:r>
                      <a:r>
                        <a:rPr lang="en-US" sz="1000" baseline="0" dirty="0" smtClean="0">
                          <a:latin typeface="+mj-lt"/>
                        </a:rPr>
                        <a:t> busy or time-poor clinics, </a:t>
                      </a:r>
                      <a:r>
                        <a:rPr lang="en-US" sz="1000" dirty="0" smtClean="0">
                          <a:latin typeface="+mj-lt"/>
                        </a:rPr>
                        <a:t>2 rooms for one column should be considered in some cases to be used by one practitioner to allow tasks to be completed.</a:t>
                      </a:r>
                    </a:p>
                    <a:p>
                      <a:pPr marL="171450" indent="-171450" algn="just">
                        <a:buFont typeface="Arial" panose="020B0604020202020204" pitchFamily="34" charset="0"/>
                        <a:buChar char="•"/>
                      </a:pPr>
                      <a:r>
                        <a:rPr lang="en-US" sz="1000" dirty="0" smtClean="0">
                          <a:latin typeface="+mj-lt"/>
                        </a:rPr>
                        <a:t>Time should be allowed at the beginning and end of the day for cleaning and set up of the clinic.</a:t>
                      </a:r>
                    </a:p>
                    <a:p>
                      <a:pPr marL="171450" indent="-171450" algn="just">
                        <a:buFont typeface="Arial" panose="020B0604020202020204" pitchFamily="34" charset="0"/>
                        <a:buChar char="•"/>
                      </a:pPr>
                      <a:r>
                        <a:rPr lang="en-US" sz="1000" dirty="0" smtClean="0">
                          <a:latin typeface="+mj-lt"/>
                        </a:rPr>
                        <a:t>The Business should consider the revision of paperwork so as to ensure not overly admin heavy.</a:t>
                      </a:r>
                    </a:p>
                  </a:txBody>
                  <a:tcPr/>
                </a:tc>
              </a:tr>
              <a:tr h="777240">
                <a:tc>
                  <a:txBody>
                    <a:bodyPr/>
                    <a:lstStyle/>
                    <a:p>
                      <a:pPr algn="just"/>
                      <a:r>
                        <a:rPr lang="en-US" sz="1000" dirty="0" smtClean="0">
                          <a:latin typeface="+mj-lt"/>
                        </a:rPr>
                        <a:t>Staff</a:t>
                      </a:r>
                      <a:endParaRPr lang="en-GB" sz="1000" dirty="0">
                        <a:latin typeface="+mj-lt"/>
                      </a:endParaRPr>
                    </a:p>
                  </a:txBody>
                  <a:tcPr marL="45720" marR="45720"/>
                </a:tc>
                <a:tc>
                  <a:txBody>
                    <a:bodyPr/>
                    <a:lstStyle/>
                    <a:p>
                      <a:pPr algn="just"/>
                      <a:r>
                        <a:rPr lang="en-GB" sz="1000" dirty="0" smtClean="0">
                          <a:latin typeface="+mj-lt"/>
                        </a:rPr>
                        <a:t>New Ways of Working</a:t>
                      </a:r>
                      <a:r>
                        <a:rPr lang="en-GB" sz="1000" baseline="0" dirty="0" smtClean="0">
                          <a:latin typeface="+mj-lt"/>
                        </a:rPr>
                        <a:t> – Staff have adapted behaviours over the past 15 months, however some may become accustomed to risk and slip back into pre-Covid habits.</a:t>
                      </a:r>
                      <a:endParaRPr lang="en-GB" sz="1000" dirty="0">
                        <a:latin typeface="+mj-lt"/>
                      </a:endParaRPr>
                    </a:p>
                  </a:txBody>
                  <a:tcPr marL="45720" marR="45720"/>
                </a:tc>
                <a:tc>
                  <a:txBody>
                    <a:bodyPr/>
                    <a:lstStyle/>
                    <a:p>
                      <a:pPr algn="just"/>
                      <a:endParaRPr lang="en-GB" sz="1000" dirty="0">
                        <a:latin typeface="+mj-lt"/>
                      </a:endParaRPr>
                    </a:p>
                  </a:txBody>
                  <a:tcPr marL="45720" marR="45720">
                    <a:solidFill>
                      <a:schemeClr val="accent4"/>
                    </a:solidFill>
                  </a:tcPr>
                </a:tc>
                <a:tc>
                  <a:txBody>
                    <a:bodyPr/>
                    <a:lstStyle/>
                    <a:p>
                      <a:pPr marL="171450" indent="-171450" algn="just">
                        <a:buFont typeface="Arial" panose="020B0604020202020204" pitchFamily="34" charset="0"/>
                        <a:buChar char="•"/>
                      </a:pPr>
                      <a:r>
                        <a:rPr lang="en-US" sz="1000" dirty="0" smtClean="0">
                          <a:latin typeface="+mj-lt"/>
                        </a:rPr>
                        <a:t>The Business</a:t>
                      </a:r>
                      <a:r>
                        <a:rPr lang="en-US" sz="1000" baseline="0" dirty="0" smtClean="0">
                          <a:latin typeface="+mj-lt"/>
                        </a:rPr>
                        <a:t> must ensure that targeted periodic training sessions are held to ensure standards are maintained and an audit cycle should be re-commenced. </a:t>
                      </a:r>
                      <a:endParaRPr lang="en-US" sz="1000" dirty="0" smtClean="0">
                        <a:latin typeface="+mj-lt"/>
                      </a:endParaRPr>
                    </a:p>
                    <a:p>
                      <a:pPr marL="171450" indent="-171450" algn="just">
                        <a:buFont typeface="Arial" panose="020B0604020202020204" pitchFamily="34" charset="0"/>
                        <a:buChar char="•"/>
                      </a:pPr>
                      <a:r>
                        <a:rPr lang="en-US" sz="1000" dirty="0" smtClean="0">
                          <a:latin typeface="+mj-lt"/>
                        </a:rPr>
                        <a:t>All clinical staff should complete the PPE module on Donning and Doffing of PPE</a:t>
                      </a:r>
                      <a:r>
                        <a:rPr lang="en-US" sz="1000" baseline="0" dirty="0" smtClean="0">
                          <a:latin typeface="+mj-lt"/>
                        </a:rPr>
                        <a:t> before returning to the workplace and must complete hand hygiene module every six months. </a:t>
                      </a:r>
                      <a:endParaRPr lang="en-US" sz="1000" dirty="0" smtClean="0">
                        <a:latin typeface="+mj-lt"/>
                      </a:endParaRPr>
                    </a:p>
                  </a:txBody>
                  <a:tcPr marL="45720" marR="45720"/>
                </a:tc>
              </a:tr>
              <a:tr h="777240">
                <a:tc>
                  <a:txBody>
                    <a:bodyPr/>
                    <a:lstStyle/>
                    <a:p>
                      <a:pPr algn="just"/>
                      <a:r>
                        <a:rPr lang="en-US" sz="1000" dirty="0" smtClean="0">
                          <a:latin typeface="+mj-lt"/>
                        </a:rPr>
                        <a:t>Staff,</a:t>
                      </a:r>
                      <a:r>
                        <a:rPr lang="en-US" sz="1000" baseline="0" dirty="0" smtClean="0">
                          <a:latin typeface="+mj-lt"/>
                        </a:rPr>
                        <a:t> Clients</a:t>
                      </a:r>
                      <a:endParaRPr lang="en-GB" sz="1000" dirty="0">
                        <a:latin typeface="+mj-lt"/>
                      </a:endParaRPr>
                    </a:p>
                  </a:txBody>
                  <a:tcPr marL="45720" marR="45720"/>
                </a:tc>
                <a:tc>
                  <a:txBody>
                    <a:bodyPr/>
                    <a:lstStyle/>
                    <a:p>
                      <a:pPr algn="just"/>
                      <a:r>
                        <a:rPr lang="en-US" sz="1000" dirty="0" smtClean="0">
                          <a:latin typeface="+mj-lt"/>
                        </a:rPr>
                        <a:t>A client or staff member may become unwell in the clinic and be suspected of Covid19</a:t>
                      </a:r>
                      <a:endParaRPr lang="en-GB" sz="1000" dirty="0">
                        <a:latin typeface="+mj-lt"/>
                      </a:endParaRPr>
                    </a:p>
                  </a:txBody>
                  <a:tcPr marL="45720" marR="45720"/>
                </a:tc>
                <a:tc>
                  <a:txBody>
                    <a:bodyPr/>
                    <a:lstStyle/>
                    <a:p>
                      <a:pPr algn="just"/>
                      <a:endParaRPr lang="en-GB" sz="100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Clinics should be educated in what to do in the event a suspected case of Covid19 in the clinic. The Covid19  Safety Policy will include the actions to be taken by the clinic.  All staff will have access to the policy which should be trained to all Clinic Managers. </a:t>
                      </a:r>
                    </a:p>
                    <a:p>
                      <a:pPr marL="171450" indent="-171450" algn="just">
                        <a:buFont typeface="Arial" panose="020B0604020202020204" pitchFamily="34" charset="0"/>
                        <a:buChar char="•"/>
                      </a:pPr>
                      <a:r>
                        <a:rPr lang="en-US" sz="1000" dirty="0" smtClean="0">
                          <a:latin typeface="+mj-lt"/>
                        </a:rPr>
                        <a:t> Clinic Managers should train their teams to ensure full understanding.</a:t>
                      </a:r>
                      <a:endParaRPr lang="en-GB" sz="1000" dirty="0">
                        <a:latin typeface="+mj-lt"/>
                      </a:endParaRPr>
                    </a:p>
                  </a:txBody>
                  <a:tcPr marL="45720" marR="45720"/>
                </a:tc>
              </a:tr>
              <a:tr h="582738">
                <a:tc>
                  <a:txBody>
                    <a:bodyPr/>
                    <a:lstStyle/>
                    <a:p>
                      <a:pPr algn="just"/>
                      <a:r>
                        <a:rPr lang="en-US" sz="1000" baseline="0" dirty="0" smtClean="0">
                          <a:latin typeface="+mj-lt"/>
                        </a:rPr>
                        <a:t>Clients, </a:t>
                      </a:r>
                      <a:endParaRPr lang="en-GB" sz="1000" dirty="0">
                        <a:latin typeface="+mj-lt"/>
                      </a:endParaRPr>
                    </a:p>
                  </a:txBody>
                  <a:tcPr marL="45720" marR="45720"/>
                </a:tc>
                <a:tc>
                  <a:txBody>
                    <a:bodyPr/>
                    <a:lstStyle/>
                    <a:p>
                      <a:pPr algn="just"/>
                      <a:r>
                        <a:rPr lang="en-GB" sz="1000" dirty="0" smtClean="0">
                          <a:latin typeface="+mj-lt"/>
                        </a:rPr>
                        <a:t>Severity of CV-19 disease</a:t>
                      </a:r>
                      <a:endParaRPr lang="en-GB" sz="1000" dirty="0">
                        <a:latin typeface="+mj-lt"/>
                      </a:endParaRPr>
                    </a:p>
                  </a:txBody>
                  <a:tcPr marL="45720" marR="45720"/>
                </a:tc>
                <a:tc>
                  <a:txBody>
                    <a:bodyPr/>
                    <a:lstStyle/>
                    <a:p>
                      <a:pPr algn="just"/>
                      <a:endParaRPr lang="en-GB" sz="100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Clients should be informed of the risk of Covid19 and complete the Covid-19 Risk Consent form</a:t>
                      </a:r>
                      <a:r>
                        <a:rPr lang="en-US" sz="1000" baseline="0" dirty="0" smtClean="0">
                          <a:latin typeface="+mj-lt"/>
                        </a:rPr>
                        <a:t> at their first treatment and six monthly thereafter during the pandemic.</a:t>
                      </a:r>
                      <a:endParaRPr lang="en-US" sz="1000" dirty="0" smtClean="0">
                        <a:latin typeface="+mj-lt"/>
                      </a:endParaRPr>
                    </a:p>
                  </a:txBody>
                  <a:tcPr marL="45720" marR="45720"/>
                </a:tc>
              </a:tr>
              <a:tr h="777240">
                <a:tc>
                  <a:txBody>
                    <a:bodyPr/>
                    <a:lstStyle/>
                    <a:p>
                      <a:pPr algn="just"/>
                      <a:r>
                        <a:rPr lang="en-GB" sz="1000" dirty="0" smtClean="0">
                          <a:latin typeface="+mj-lt"/>
                        </a:rPr>
                        <a:t>Clients</a:t>
                      </a:r>
                      <a:endParaRPr lang="en-GB" sz="1000" dirty="0">
                        <a:latin typeface="+mj-lt"/>
                      </a:endParaRPr>
                    </a:p>
                  </a:txBody>
                  <a:tcPr marL="45720" marR="45720"/>
                </a:tc>
                <a:tc>
                  <a:txBody>
                    <a:bodyPr/>
                    <a:lstStyle/>
                    <a:p>
                      <a:pPr algn="just"/>
                      <a:r>
                        <a:rPr lang="en-GB" sz="1000" dirty="0" smtClean="0">
                          <a:latin typeface="+mj-lt"/>
                        </a:rPr>
                        <a:t>Provisional evidence suggests that there is an increased risk of delayed</a:t>
                      </a:r>
                      <a:r>
                        <a:rPr lang="en-GB" sz="1000" baseline="0" dirty="0" smtClean="0">
                          <a:latin typeface="+mj-lt"/>
                        </a:rPr>
                        <a:t> onset reactions for dermal filler treatments following Covid-19 infection or vaccination. This is a safety risk.</a:t>
                      </a:r>
                      <a:endParaRPr lang="en-GB" sz="1000" dirty="0">
                        <a:latin typeface="+mj-lt"/>
                      </a:endParaRPr>
                    </a:p>
                  </a:txBody>
                  <a:tcPr marL="45720" marR="45720"/>
                </a:tc>
                <a:tc>
                  <a:txBody>
                    <a:bodyPr/>
                    <a:lstStyle/>
                    <a:p>
                      <a:pPr algn="just"/>
                      <a:endParaRPr lang="en-GB" sz="100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Clients</a:t>
                      </a:r>
                      <a:r>
                        <a:rPr lang="en-US" sz="1000" baseline="0" dirty="0" smtClean="0">
                          <a:latin typeface="+mj-lt"/>
                        </a:rPr>
                        <a:t> should be consented appropriately using an updated filler consent that shows the newly identified risk. </a:t>
                      </a:r>
                    </a:p>
                    <a:p>
                      <a:pPr marL="171450" indent="-171450" algn="just">
                        <a:buFont typeface="Arial" panose="020B0604020202020204" pitchFamily="34" charset="0"/>
                        <a:buChar char="•"/>
                      </a:pPr>
                      <a:r>
                        <a:rPr lang="en-US" sz="1000" baseline="0" dirty="0" smtClean="0">
                          <a:latin typeface="+mj-lt"/>
                        </a:rPr>
                        <a:t>The Business should monitor newly emerging evidence and monitor any incidents for trends, ensuring the yellow card system is used.</a:t>
                      </a:r>
                      <a:endParaRPr lang="en-US" sz="1000" dirty="0" smtClean="0">
                        <a:latin typeface="+mj-lt"/>
                      </a:endParaRPr>
                    </a:p>
                  </a:txBody>
                  <a:tcPr marL="45720" marR="45720"/>
                </a:tc>
              </a:tr>
              <a:tr h="777240">
                <a:tc>
                  <a:txBody>
                    <a:bodyPr/>
                    <a:lstStyle/>
                    <a:p>
                      <a:pPr algn="just"/>
                      <a:r>
                        <a:rPr lang="en-GB" sz="1000" dirty="0" smtClean="0">
                          <a:latin typeface="+mj-lt"/>
                        </a:rPr>
                        <a:t>Clients</a:t>
                      </a:r>
                      <a:endParaRPr lang="en-GB" sz="1000" dirty="0">
                        <a:latin typeface="+mj-lt"/>
                      </a:endParaRPr>
                    </a:p>
                  </a:txBody>
                  <a:tcPr marL="45720" marR="45720"/>
                </a:tc>
                <a:tc>
                  <a:txBody>
                    <a:bodyPr/>
                    <a:lstStyle/>
                    <a:p>
                      <a:pPr algn="just"/>
                      <a:r>
                        <a:rPr lang="en-GB" sz="1000" dirty="0" smtClean="0">
                          <a:latin typeface="+mj-lt"/>
                        </a:rPr>
                        <a:t>Risk to surgical patients of systemic events</a:t>
                      </a:r>
                      <a:r>
                        <a:rPr lang="en-GB" sz="1000" baseline="0" dirty="0" smtClean="0">
                          <a:latin typeface="+mj-lt"/>
                        </a:rPr>
                        <a:t> closely proceeding vaccination – surgery within this timeframe following inoculation is a safety risk.</a:t>
                      </a:r>
                      <a:endParaRPr lang="en-GB" sz="1000" dirty="0">
                        <a:latin typeface="+mj-lt"/>
                      </a:endParaRPr>
                    </a:p>
                  </a:txBody>
                  <a:tcPr marL="45720" marR="45720"/>
                </a:tc>
                <a:tc>
                  <a:txBody>
                    <a:bodyPr/>
                    <a:lstStyle/>
                    <a:p>
                      <a:pPr algn="just"/>
                      <a:endParaRPr lang="en-GB" sz="1000" dirty="0">
                        <a:latin typeface="+mj-lt"/>
                      </a:endParaRPr>
                    </a:p>
                  </a:txBody>
                  <a:tcPr marL="45720" marR="45720">
                    <a:solidFill>
                      <a:srgbClr val="FF0000"/>
                    </a:solidFill>
                  </a:tcPr>
                </a:tc>
                <a:tc>
                  <a:txBody>
                    <a:bodyPr/>
                    <a:lstStyle/>
                    <a:p>
                      <a:pPr marL="171450" indent="-171450" algn="just">
                        <a:buFont typeface="Arial" panose="020B0604020202020204" pitchFamily="34" charset="0"/>
                        <a:buChar char="•"/>
                      </a:pPr>
                      <a:r>
                        <a:rPr lang="en-US" sz="1000" dirty="0" smtClean="0">
                          <a:latin typeface="+mj-lt"/>
                        </a:rPr>
                        <a:t>It is recommended that Surgical</a:t>
                      </a:r>
                      <a:r>
                        <a:rPr lang="en-US" sz="1000" baseline="0" dirty="0" smtClean="0">
                          <a:latin typeface="+mj-lt"/>
                        </a:rPr>
                        <a:t> </a:t>
                      </a:r>
                      <a:r>
                        <a:rPr lang="en-US" sz="1000" baseline="0" dirty="0" smtClean="0">
                          <a:latin typeface="+mj-lt"/>
                        </a:rPr>
                        <a:t>Patients should not be scheduled for elective procedures within two weeks of their first or second dose of the Covid-19 vaccine (all types) so that that any fever or other reaction can be properly attributed to the consequences of either the vaccination or the procedure directly. </a:t>
                      </a:r>
                      <a:r>
                        <a:rPr lang="en-US" sz="1000" baseline="0" dirty="0" smtClean="0">
                          <a:latin typeface="+mj-lt"/>
                        </a:rPr>
                        <a:t>Staff should check the golden rules for individual hospitals before booking surgical lists to monitor any local changes to this recommendation.</a:t>
                      </a:r>
                      <a:endParaRPr lang="en-US" sz="1000" dirty="0" smtClean="0">
                        <a:latin typeface="+mj-lt"/>
                      </a:endParaRPr>
                    </a:p>
                  </a:txBody>
                  <a:tcPr marL="45720" marR="45720"/>
                </a:tc>
              </a:tr>
              <a:tr h="777240">
                <a:tc>
                  <a:txBody>
                    <a:bodyPr/>
                    <a:lstStyle/>
                    <a:p>
                      <a:pPr algn="just"/>
                      <a:r>
                        <a:rPr lang="en-US" sz="1000" dirty="0" smtClean="0">
                          <a:latin typeface="+mj-lt"/>
                        </a:rPr>
                        <a:t>Staff</a:t>
                      </a:r>
                      <a:endParaRPr lang="en-GB" sz="1000" dirty="0">
                        <a:latin typeface="+mj-lt"/>
                      </a:endParaRPr>
                    </a:p>
                  </a:txBody>
                  <a:tcPr marL="45720" marR="45720"/>
                </a:tc>
                <a:tc>
                  <a:txBody>
                    <a:bodyPr/>
                    <a:lstStyle/>
                    <a:p>
                      <a:pPr algn="just"/>
                      <a:r>
                        <a:rPr lang="en-US" sz="1000" dirty="0" smtClean="0">
                          <a:latin typeface="+mj-lt"/>
                        </a:rPr>
                        <a:t>Due to exothermic nature of Laser treatments</a:t>
                      </a:r>
                      <a:r>
                        <a:rPr lang="en-US" sz="1000" baseline="0" dirty="0" smtClean="0">
                          <a:latin typeface="+mj-lt"/>
                        </a:rPr>
                        <a:t> and machinery, as well as summer ambient temperature, Staff may suffer from heat exhaustion and associated complaints whilst working in full PPE.</a:t>
                      </a:r>
                      <a:endParaRPr lang="en-GB" sz="1000" dirty="0">
                        <a:latin typeface="+mj-lt"/>
                      </a:endParaRPr>
                    </a:p>
                  </a:txBody>
                  <a:tcPr marL="45720" marR="45720"/>
                </a:tc>
                <a:tc>
                  <a:txBody>
                    <a:bodyPr/>
                    <a:lstStyle/>
                    <a:p>
                      <a:pPr algn="just"/>
                      <a:endParaRPr lang="en-GB" sz="1000" dirty="0">
                        <a:latin typeface="+mj-lt"/>
                      </a:endParaRPr>
                    </a:p>
                  </a:txBody>
                  <a:tcPr marL="45720" marR="45720">
                    <a:solidFill>
                      <a:schemeClr val="accent4"/>
                    </a:solidFill>
                  </a:tcPr>
                </a:tc>
                <a:tc>
                  <a:txBody>
                    <a:bodyPr/>
                    <a:lstStyle/>
                    <a:p>
                      <a:pPr marL="171450" indent="-171450" algn="just">
                        <a:buFont typeface="Arial" panose="020B0604020202020204" pitchFamily="34" charset="0"/>
                        <a:buChar char="•"/>
                      </a:pPr>
                      <a:r>
                        <a:rPr lang="en-US" sz="1000" dirty="0" smtClean="0">
                          <a:latin typeface="+mj-lt"/>
                        </a:rPr>
                        <a:t>Managers</a:t>
                      </a:r>
                      <a:r>
                        <a:rPr lang="en-US" sz="1000" baseline="0" dirty="0" smtClean="0">
                          <a:latin typeface="+mj-lt"/>
                        </a:rPr>
                        <a:t> should ensure that Staff are given adequate breaks, are encouraged to stay well hydrated and that any issues with cooling in rooms are reported immediately. </a:t>
                      </a:r>
                    </a:p>
                    <a:p>
                      <a:pPr marL="171450" indent="-171450" algn="just">
                        <a:buFont typeface="Arial" panose="020B0604020202020204" pitchFamily="34" charset="0"/>
                        <a:buChar char="•"/>
                      </a:pPr>
                      <a:r>
                        <a:rPr lang="en-US" sz="1000" baseline="0" dirty="0" smtClean="0">
                          <a:latin typeface="+mj-lt"/>
                        </a:rPr>
                        <a:t>Where it does not prevent a safety risk, open windows.</a:t>
                      </a:r>
                    </a:p>
                    <a:p>
                      <a:pPr marL="171450" indent="-171450" algn="just">
                        <a:buFont typeface="Arial" panose="020B0604020202020204" pitchFamily="34" charset="0"/>
                        <a:buChar char="•"/>
                      </a:pPr>
                      <a:r>
                        <a:rPr lang="en-US" sz="1000" baseline="0" dirty="0" smtClean="0">
                          <a:latin typeface="+mj-lt"/>
                        </a:rPr>
                        <a:t>In periods of prolonged excessive heat, clinics may consider the use of hired a/c units to boost ventilation. </a:t>
                      </a:r>
                    </a:p>
                    <a:p>
                      <a:pPr marL="171450" indent="-171450" algn="just">
                        <a:buFont typeface="Arial" panose="020B0604020202020204" pitchFamily="34" charset="0"/>
                        <a:buChar char="•"/>
                      </a:pPr>
                      <a:r>
                        <a:rPr lang="en-US" sz="1000" baseline="0" dirty="0" smtClean="0">
                          <a:latin typeface="+mj-lt"/>
                        </a:rPr>
                        <a:t>Any Staff symptomatic of heat exhaustion should be removed from treating and suitable treated until they recover. Consider keeping cool packs within the clinics for this purpose.</a:t>
                      </a:r>
                    </a:p>
                    <a:p>
                      <a:pPr marL="171450" indent="-171450" algn="just">
                        <a:buFont typeface="Arial" panose="020B0604020202020204" pitchFamily="34" charset="0"/>
                        <a:buChar char="•"/>
                      </a:pPr>
                      <a:r>
                        <a:rPr lang="en-US" sz="1000" baseline="0" dirty="0" smtClean="0">
                          <a:latin typeface="+mj-lt"/>
                        </a:rPr>
                        <a:t>Staff should consider swapping PPE if a treatment allows for a lower spec </a:t>
                      </a:r>
                      <a:r>
                        <a:rPr lang="en-GB" sz="1000" baseline="0" noProof="0" dirty="0" smtClean="0">
                          <a:latin typeface="+mj-lt"/>
                        </a:rPr>
                        <a:t>type</a:t>
                      </a:r>
                      <a:r>
                        <a:rPr lang="en-US" sz="1000" baseline="0" dirty="0" smtClean="0">
                          <a:latin typeface="+mj-lt"/>
                        </a:rPr>
                        <a:t> </a:t>
                      </a:r>
                      <a:r>
                        <a:rPr lang="en-US" sz="1000" baseline="0" dirty="0" smtClean="0">
                          <a:latin typeface="+mj-lt"/>
                        </a:rPr>
                        <a:t>used (e.g. swapping out of FFP3 used for Laser into a surgical mask for a consultation not requiring examination).</a:t>
                      </a:r>
                      <a:endParaRPr lang="en-US" sz="1000" dirty="0" smtClean="0">
                        <a:latin typeface="+mj-lt"/>
                      </a:endParaRPr>
                    </a:p>
                  </a:txBody>
                  <a:tcPr marL="45720" marR="45720"/>
                </a:tc>
              </a:tr>
            </a:tbl>
          </a:graphicData>
        </a:graphic>
      </p:graphicFrame>
      <p:sp>
        <p:nvSpPr>
          <p:cNvPr id="3" name="TextBox 2"/>
          <p:cNvSpPr txBox="1"/>
          <p:nvPr/>
        </p:nvSpPr>
        <p:spPr>
          <a:xfrm>
            <a:off x="546376" y="9326880"/>
            <a:ext cx="5957076" cy="369332"/>
          </a:xfrm>
          <a:prstGeom prst="rect">
            <a:avLst/>
          </a:prstGeom>
          <a:noFill/>
        </p:spPr>
        <p:txBody>
          <a:bodyPr wrap="square" rtlCol="0">
            <a:spAutoFit/>
          </a:bodyPr>
          <a:lstStyle/>
          <a:p>
            <a:pPr algn="ctr"/>
            <a:r>
              <a:rPr lang="en-US" dirty="0"/>
              <a:t>End of Part One Assessment</a:t>
            </a:r>
            <a:endParaRPr lang="en-GB" dirty="0"/>
          </a:p>
        </p:txBody>
      </p:sp>
    </p:spTree>
    <p:extLst>
      <p:ext uri="{BB962C8B-B14F-4D97-AF65-F5344CB8AC3E}">
        <p14:creationId xmlns:p14="http://schemas.microsoft.com/office/powerpoint/2010/main" val="920125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Two Assessment</a:t>
            </a:r>
            <a:br>
              <a:rPr lang="en-US" dirty="0" smtClean="0"/>
            </a:br>
            <a:r>
              <a:rPr lang="en-US" sz="2400" dirty="0"/>
              <a:t>Clinic Led RA</a:t>
            </a:r>
            <a:endParaRPr lang="en-GB"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76854981"/>
              </p:ext>
            </p:extLst>
          </p:nvPr>
        </p:nvGraphicFramePr>
        <p:xfrm>
          <a:off x="471488" y="2217738"/>
          <a:ext cx="5915026" cy="3622040"/>
        </p:xfrm>
        <a:graphic>
          <a:graphicData uri="http://schemas.openxmlformats.org/drawingml/2006/table">
            <a:tbl>
              <a:tblPr firstRow="1" bandRow="1">
                <a:tableStyleId>{5C22544A-7EE6-4342-B048-85BDC9FD1C3A}</a:tableStyleId>
              </a:tblPr>
              <a:tblGrid>
                <a:gridCol w="2957513"/>
                <a:gridCol w="2957513"/>
              </a:tblGrid>
              <a:tr h="370840">
                <a:tc>
                  <a:txBody>
                    <a:bodyPr/>
                    <a:lstStyle/>
                    <a:p>
                      <a:r>
                        <a:rPr lang="en-US" sz="1400" dirty="0" smtClean="0"/>
                        <a:t>Name of Clinic</a:t>
                      </a:r>
                      <a:endParaRPr lang="en-GB" sz="1400" dirty="0"/>
                    </a:p>
                  </a:txBody>
                  <a:tcPr/>
                </a:tc>
                <a:tc>
                  <a:txBody>
                    <a:bodyPr/>
                    <a:lstStyle/>
                    <a:p>
                      <a:endParaRPr lang="en-GB" sz="1400" dirty="0"/>
                    </a:p>
                  </a:txBody>
                  <a:tcPr/>
                </a:tc>
              </a:tr>
              <a:tr h="370840">
                <a:tc>
                  <a:txBody>
                    <a:bodyPr/>
                    <a:lstStyle/>
                    <a:p>
                      <a:r>
                        <a:rPr lang="en-US" sz="1400" dirty="0" smtClean="0"/>
                        <a:t>Location</a:t>
                      </a:r>
                      <a:r>
                        <a:rPr lang="en-US" sz="1400" i="1" dirty="0" smtClean="0"/>
                        <a:t> (address)</a:t>
                      </a:r>
                      <a:endParaRPr lang="en-GB" sz="1400" i="1" dirty="0"/>
                    </a:p>
                  </a:txBody>
                  <a:tcPr/>
                </a:tc>
                <a:tc>
                  <a:txBody>
                    <a:bodyPr/>
                    <a:lstStyle/>
                    <a:p>
                      <a:endParaRPr lang="en-GB" sz="1400" dirty="0"/>
                    </a:p>
                  </a:txBody>
                  <a:tcPr/>
                </a:tc>
              </a:tr>
              <a:tr h="513471">
                <a:tc>
                  <a:txBody>
                    <a:bodyPr/>
                    <a:lstStyle/>
                    <a:p>
                      <a:r>
                        <a:rPr lang="en-US" sz="1400" dirty="0" smtClean="0"/>
                        <a:t>Type</a:t>
                      </a:r>
                      <a:r>
                        <a:rPr lang="en-US" sz="1400" baseline="0" dirty="0" smtClean="0"/>
                        <a:t> of clinic </a:t>
                      </a:r>
                      <a:r>
                        <a:rPr lang="en-US" sz="1400" i="1" baseline="0" dirty="0" smtClean="0"/>
                        <a:t>(i.e. standalone or within shared premises)</a:t>
                      </a:r>
                      <a:endParaRPr lang="en-GB" sz="1400" i="1" dirty="0"/>
                    </a:p>
                  </a:txBody>
                  <a:tcPr/>
                </a:tc>
                <a:tc>
                  <a:txBody>
                    <a:bodyPr/>
                    <a:lstStyle/>
                    <a:p>
                      <a:endParaRPr lang="en-GB" sz="1400" dirty="0"/>
                    </a:p>
                  </a:txBody>
                  <a:tcPr/>
                </a:tc>
              </a:tr>
              <a:tr h="370840">
                <a:tc>
                  <a:txBody>
                    <a:bodyPr/>
                    <a:lstStyle/>
                    <a:p>
                      <a:r>
                        <a:rPr lang="en-US" sz="1400" dirty="0" smtClean="0"/>
                        <a:t>Name</a:t>
                      </a:r>
                      <a:r>
                        <a:rPr lang="en-US" sz="1400" baseline="0" dirty="0" smtClean="0"/>
                        <a:t> of Risk Assessor(s)</a:t>
                      </a:r>
                      <a:endParaRPr lang="en-GB" sz="1400" dirty="0"/>
                    </a:p>
                  </a:txBody>
                  <a:tcPr/>
                </a:tc>
                <a:tc>
                  <a:txBody>
                    <a:bodyPr/>
                    <a:lstStyle/>
                    <a:p>
                      <a:endParaRPr lang="en-GB" sz="1400" dirty="0"/>
                    </a:p>
                  </a:txBody>
                  <a:tcPr/>
                </a:tc>
              </a:tr>
              <a:tr h="370840">
                <a:tc>
                  <a:txBody>
                    <a:bodyPr/>
                    <a:lstStyle/>
                    <a:p>
                      <a:r>
                        <a:rPr lang="en-US" sz="1400" dirty="0" smtClean="0"/>
                        <a:t>Date of Assessment</a:t>
                      </a:r>
                      <a:r>
                        <a:rPr lang="en-US" sz="1400" baseline="0" dirty="0" smtClean="0"/>
                        <a:t> and version</a:t>
                      </a:r>
                      <a:endParaRPr lang="en-GB" sz="1400" dirty="0"/>
                    </a:p>
                  </a:txBody>
                  <a:tcPr/>
                </a:tc>
                <a:tc>
                  <a:txBody>
                    <a:bodyPr/>
                    <a:lstStyle/>
                    <a:p>
                      <a:endParaRPr lang="en-GB" sz="1400" dirty="0"/>
                    </a:p>
                  </a:txBody>
                  <a:tcPr/>
                </a:tc>
              </a:tr>
              <a:tr h="370840">
                <a:tc>
                  <a:txBody>
                    <a:bodyPr/>
                    <a:lstStyle/>
                    <a:p>
                      <a:r>
                        <a:rPr lang="en-US" sz="1400" dirty="0" smtClean="0"/>
                        <a:t>Description of</a:t>
                      </a:r>
                      <a:r>
                        <a:rPr lang="en-US" sz="1400" baseline="0" dirty="0" smtClean="0"/>
                        <a:t> location</a:t>
                      </a:r>
                      <a:endParaRPr lang="en-GB" sz="1400" dirty="0"/>
                    </a:p>
                  </a:txBody>
                  <a:tcPr/>
                </a:tc>
                <a:tc>
                  <a:txBody>
                    <a:bodyPr/>
                    <a:lstStyle/>
                    <a:p>
                      <a:endParaRPr lang="en-GB" sz="1400" dirty="0"/>
                    </a:p>
                  </a:txBody>
                  <a:tcPr/>
                </a:tc>
              </a:tr>
              <a:tr h="513471">
                <a:tc>
                  <a:txBody>
                    <a:bodyPr/>
                    <a:lstStyle/>
                    <a:p>
                      <a:r>
                        <a:rPr lang="en-US" sz="1400" dirty="0" smtClean="0"/>
                        <a:t>Staff</a:t>
                      </a:r>
                      <a:r>
                        <a:rPr lang="en-US" sz="1400" baseline="0" dirty="0" smtClean="0"/>
                        <a:t> Demographic (How many Staff, FT/Bank/PT, known risks to Staff etc.)</a:t>
                      </a:r>
                      <a:endParaRPr lang="en-GB" sz="1400" dirty="0"/>
                    </a:p>
                  </a:txBody>
                  <a:tcPr/>
                </a:tc>
                <a:tc>
                  <a:txBody>
                    <a:bodyPr/>
                    <a:lstStyle/>
                    <a:p>
                      <a:endParaRPr lang="en-GB" sz="1400" dirty="0"/>
                    </a:p>
                  </a:txBody>
                  <a:tcPr/>
                </a:tc>
              </a:tr>
              <a:tr h="7244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smtClean="0"/>
                        <a:t>Type of cleaning provision (Buy in / self-clean)</a:t>
                      </a:r>
                      <a:endParaRPr lang="en-GB" sz="1400" dirty="0" smtClean="0"/>
                    </a:p>
                    <a:p>
                      <a:endParaRPr lang="en-GB" sz="1400" dirty="0"/>
                    </a:p>
                  </a:txBody>
                  <a:tcPr/>
                </a:tc>
                <a:tc>
                  <a:txBody>
                    <a:bodyPr/>
                    <a:lstStyle/>
                    <a:p>
                      <a:endParaRPr lang="en-GB" sz="1400" dirty="0"/>
                    </a:p>
                  </a:txBody>
                  <a:tcPr/>
                </a:tc>
              </a:tr>
            </a:tbl>
          </a:graphicData>
        </a:graphic>
      </p:graphicFrame>
      <p:sp>
        <p:nvSpPr>
          <p:cNvPr id="6" name="Title 1"/>
          <p:cNvSpPr txBox="1">
            <a:spLocks/>
          </p:cNvSpPr>
          <p:nvPr/>
        </p:nvSpPr>
        <p:spPr>
          <a:xfrm>
            <a:off x="471489" y="6114519"/>
            <a:ext cx="5915025" cy="3164836"/>
          </a:xfrm>
          <a:prstGeom prst="rect">
            <a:avLst/>
          </a:prstGeom>
        </p:spPr>
        <p:txBody>
          <a:bodyPr vert="horz" lIns="91440" tIns="45720" rIns="91440" bIns="45720" rtlCol="0" anchor="ctr">
            <a:normAutofit fontScale="850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20000"/>
              </a:lnSpc>
            </a:pPr>
            <a:r>
              <a:rPr lang="en-US" sz="2600" dirty="0"/>
              <a:t>Actions for CM’s</a:t>
            </a:r>
          </a:p>
          <a:p>
            <a:pPr marL="342886" indent="-342886" algn="just">
              <a:lnSpc>
                <a:spcPct val="120000"/>
              </a:lnSpc>
              <a:buFont typeface="+mj-lt"/>
              <a:buAutoNum type="arabicPeriod"/>
            </a:pPr>
            <a:r>
              <a:rPr lang="en-US" sz="2000" dirty="0"/>
              <a:t>Walk around clinic and identify risks specific to your clinic.</a:t>
            </a:r>
          </a:p>
          <a:p>
            <a:pPr marL="342886" indent="-342886" algn="just">
              <a:lnSpc>
                <a:spcPct val="120000"/>
              </a:lnSpc>
              <a:buFont typeface="+mj-lt"/>
              <a:buAutoNum type="arabicPeriod"/>
            </a:pPr>
            <a:r>
              <a:rPr lang="en-US" sz="2000" dirty="0"/>
              <a:t>Consult with Staff to get their feedback.</a:t>
            </a:r>
          </a:p>
          <a:p>
            <a:pPr marL="342886" indent="-342886" algn="just">
              <a:lnSpc>
                <a:spcPct val="120000"/>
              </a:lnSpc>
              <a:buFont typeface="+mj-lt"/>
              <a:buAutoNum type="arabicPeriod"/>
            </a:pPr>
            <a:r>
              <a:rPr lang="en-US" sz="2000" dirty="0"/>
              <a:t>Consider what you will do to lower the risk profile and put these down as your ‘mitigating actions’.</a:t>
            </a:r>
          </a:p>
          <a:p>
            <a:pPr marL="342886" indent="-342886" algn="just">
              <a:lnSpc>
                <a:spcPct val="120000"/>
              </a:lnSpc>
              <a:buFont typeface="+mj-lt"/>
              <a:buAutoNum type="arabicPeriod"/>
            </a:pPr>
            <a:r>
              <a:rPr lang="en-US" sz="2000" dirty="0"/>
              <a:t>D</a:t>
            </a:r>
            <a:r>
              <a:rPr lang="en-US" sz="2000" dirty="0" smtClean="0"/>
              <a:t>iscuss </a:t>
            </a:r>
            <a:r>
              <a:rPr lang="en-US" sz="2000" dirty="0"/>
              <a:t>the actions with your Team and plan to implement.</a:t>
            </a:r>
          </a:p>
          <a:p>
            <a:pPr marL="342886" indent="-342886" algn="just">
              <a:lnSpc>
                <a:spcPct val="120000"/>
              </a:lnSpc>
              <a:buFont typeface="+mj-lt"/>
              <a:buAutoNum type="arabicPeriod"/>
            </a:pPr>
            <a:r>
              <a:rPr lang="en-US" sz="2000" dirty="0"/>
              <a:t>Print off a copy of this assessment and store somewhere Staff facing to serve as a reference point for Staff</a:t>
            </a:r>
            <a:r>
              <a:rPr lang="en-US" sz="2000" dirty="0" smtClean="0"/>
              <a:t>.</a:t>
            </a:r>
          </a:p>
          <a:p>
            <a:pPr marL="342886" indent="-342886" algn="just">
              <a:lnSpc>
                <a:spcPct val="120000"/>
              </a:lnSpc>
              <a:buFont typeface="+mj-lt"/>
              <a:buAutoNum type="arabicPeriod"/>
            </a:pPr>
            <a:r>
              <a:rPr lang="en-US" sz="2000" dirty="0" smtClean="0"/>
              <a:t>Archive previous copies of your risk assessment on your local drive. </a:t>
            </a:r>
            <a:endParaRPr lang="en-US" sz="2000" dirty="0"/>
          </a:p>
          <a:p>
            <a:pPr algn="just"/>
            <a:endParaRPr lang="en-GB" sz="1600" dirty="0"/>
          </a:p>
        </p:txBody>
      </p:sp>
    </p:spTree>
    <p:extLst>
      <p:ext uri="{BB962C8B-B14F-4D97-AF65-F5344CB8AC3E}">
        <p14:creationId xmlns:p14="http://schemas.microsoft.com/office/powerpoint/2010/main" val="3917570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14138</TotalTime>
  <Words>4540</Words>
  <Application>Microsoft Office PowerPoint</Application>
  <PresentationFormat>A4 Paper (210x297 mm)</PresentationFormat>
  <Paragraphs>240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Covid-19 Secure Risk Assessment:  Clinical Environment</vt:lpstr>
      <vt:lpstr>Part One Assessment</vt:lpstr>
      <vt:lpstr>Part One Assessment</vt:lpstr>
      <vt:lpstr>Part One Assessment</vt:lpstr>
      <vt:lpstr>Part One Assessment</vt:lpstr>
      <vt:lpstr>Part One Assessment</vt:lpstr>
      <vt:lpstr>Part One Assessment</vt:lpstr>
      <vt:lpstr>Part One Assessment</vt:lpstr>
      <vt:lpstr>Part Two Assessment Clinic Led RA</vt:lpstr>
      <vt:lpstr>Part Two Assessment Clinic Led RA</vt:lpstr>
      <vt:lpstr>Part Two Assessment Clinic Led RA</vt:lpstr>
      <vt:lpstr>Part Two Assessment Clinic Led 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Secure Risk Assessment:  Clinical Environment</dc:title>
  <dc:creator>Isobel Bates</dc:creator>
  <cp:lastModifiedBy>Isobel Bates</cp:lastModifiedBy>
  <cp:revision>84</cp:revision>
  <dcterms:created xsi:type="dcterms:W3CDTF">2020-06-02T15:26:05Z</dcterms:created>
  <dcterms:modified xsi:type="dcterms:W3CDTF">2021-07-20T12:13:37Z</dcterms:modified>
</cp:coreProperties>
</file>